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2" r:id="rId4"/>
    <p:sldId id="260" r:id="rId5"/>
    <p:sldId id="274" r:id="rId6"/>
    <p:sldId id="273" r:id="rId7"/>
    <p:sldId id="259" r:id="rId8"/>
    <p:sldId id="265" r:id="rId9"/>
    <p:sldId id="263" r:id="rId10"/>
    <p:sldId id="267" r:id="rId11"/>
    <p:sldId id="264" r:id="rId12"/>
    <p:sldId id="266" r:id="rId13"/>
    <p:sldId id="268" r:id="rId14"/>
    <p:sldId id="275" r:id="rId15"/>
    <p:sldId id="269" r:id="rId16"/>
    <p:sldId id="277" r:id="rId17"/>
    <p:sldId id="27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94660"/>
  </p:normalViewPr>
  <p:slideViewPr>
    <p:cSldViewPr snapToGrid="0">
      <p:cViewPr varScale="1">
        <p:scale>
          <a:sx n="67" d="100"/>
          <a:sy n="67"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A182B3-1A3E-47CB-98C4-E81E4C5947B3}" type="doc">
      <dgm:prSet loTypeId="urn:microsoft.com/office/officeart/2005/8/layout/default" loCatId="list" qsTypeId="urn:microsoft.com/office/officeart/2005/8/quickstyle/simple3" qsCatId="simple" csTypeId="urn:microsoft.com/office/officeart/2005/8/colors/colorful2" csCatId="colorful"/>
      <dgm:spPr/>
      <dgm:t>
        <a:bodyPr/>
        <a:lstStyle/>
        <a:p>
          <a:endParaRPr lang="en-US"/>
        </a:p>
      </dgm:t>
    </dgm:pt>
    <dgm:pt modelId="{B1579EC5-F4F0-4DB3-B3C8-DDF8E2502B43}">
      <dgm:prSet/>
      <dgm:spPr/>
      <dgm:t>
        <a:bodyPr/>
        <a:lstStyle/>
        <a:p>
          <a:r>
            <a:rPr lang="es-CL" b="1" dirty="0"/>
            <a:t>FEMINISMO ILUSTRADO</a:t>
          </a:r>
          <a:r>
            <a:rPr lang="es-CL" dirty="0"/>
            <a:t>: </a:t>
          </a:r>
          <a:endParaRPr lang="en-US" dirty="0"/>
        </a:p>
      </dgm:t>
    </dgm:pt>
    <dgm:pt modelId="{77DBBEB2-B609-40CC-A1CE-FFB8C2B1910D}" type="parTrans" cxnId="{785E0507-6DE9-40BD-9780-AEF45F90EAA7}">
      <dgm:prSet/>
      <dgm:spPr/>
      <dgm:t>
        <a:bodyPr/>
        <a:lstStyle/>
        <a:p>
          <a:endParaRPr lang="en-US"/>
        </a:p>
      </dgm:t>
    </dgm:pt>
    <dgm:pt modelId="{2114ABB9-3C63-43B0-B4F2-257F4A47EAB5}" type="sibTrans" cxnId="{785E0507-6DE9-40BD-9780-AEF45F90EAA7}">
      <dgm:prSet/>
      <dgm:spPr/>
      <dgm:t>
        <a:bodyPr/>
        <a:lstStyle/>
        <a:p>
          <a:endParaRPr lang="en-US"/>
        </a:p>
      </dgm:t>
    </dgm:pt>
    <dgm:pt modelId="{6F803ACA-C710-4E07-9576-DD9D8C1010CC}">
      <dgm:prSet/>
      <dgm:spPr/>
      <dgm:t>
        <a:bodyPr/>
        <a:lstStyle/>
        <a:p>
          <a:r>
            <a:rPr lang="es-CL"/>
            <a:t>Reivindica la ciudadanía de las mujeres y su obra más representativa es 'Vindicaciones de los derechos de la mujer' de Mary Wollstonecraft.</a:t>
          </a:r>
          <a:endParaRPr lang="en-US"/>
        </a:p>
      </dgm:t>
    </dgm:pt>
    <dgm:pt modelId="{FB5B874E-E87B-4000-B178-9E85251CB022}" type="parTrans" cxnId="{CAEAB6D5-FD48-4D2E-B9F6-8DA74894167B}">
      <dgm:prSet/>
      <dgm:spPr/>
      <dgm:t>
        <a:bodyPr/>
        <a:lstStyle/>
        <a:p>
          <a:endParaRPr lang="en-US"/>
        </a:p>
      </dgm:t>
    </dgm:pt>
    <dgm:pt modelId="{7EFE76C0-F483-4345-8BBE-EA2D221DB18E}" type="sibTrans" cxnId="{CAEAB6D5-FD48-4D2E-B9F6-8DA74894167B}">
      <dgm:prSet/>
      <dgm:spPr/>
      <dgm:t>
        <a:bodyPr/>
        <a:lstStyle/>
        <a:p>
          <a:endParaRPr lang="en-US"/>
        </a:p>
      </dgm:t>
    </dgm:pt>
    <dgm:pt modelId="{256BCA4D-B53D-4B68-8499-533AEB16F575}">
      <dgm:prSet/>
      <dgm:spPr/>
      <dgm:t>
        <a:bodyPr/>
        <a:lstStyle/>
        <a:p>
          <a:r>
            <a:rPr lang="es-CL" b="1"/>
            <a:t>FEMINISMO LIBERAL O SUFRAGISTA</a:t>
          </a:r>
          <a:r>
            <a:rPr lang="es-CL"/>
            <a:t>:</a:t>
          </a:r>
          <a:endParaRPr lang="en-US"/>
        </a:p>
      </dgm:t>
    </dgm:pt>
    <dgm:pt modelId="{9E8E23B3-B8FA-46B3-B39E-78F235023644}" type="parTrans" cxnId="{9B8EAC84-BA8D-4954-A0EB-F89F162962A0}">
      <dgm:prSet/>
      <dgm:spPr/>
      <dgm:t>
        <a:bodyPr/>
        <a:lstStyle/>
        <a:p>
          <a:endParaRPr lang="en-US"/>
        </a:p>
      </dgm:t>
    </dgm:pt>
    <dgm:pt modelId="{5B993FA1-EF3D-43F9-B6C0-2D1EEF075297}" type="sibTrans" cxnId="{9B8EAC84-BA8D-4954-A0EB-F89F162962A0}">
      <dgm:prSet/>
      <dgm:spPr/>
      <dgm:t>
        <a:bodyPr/>
        <a:lstStyle/>
        <a:p>
          <a:endParaRPr lang="en-US"/>
        </a:p>
      </dgm:t>
    </dgm:pt>
    <dgm:pt modelId="{89C45C8D-255E-4FC2-B15D-D68E4B614F19}">
      <dgm:prSet/>
      <dgm:spPr/>
      <dgm:t>
        <a:bodyPr/>
        <a:lstStyle/>
        <a:p>
          <a:r>
            <a:rPr lang="es-CL"/>
            <a:t>Reivindica principalmente el derecho al voto de las mujeres y su principal obra es 'El sometimiento de la mujer', escrito por John Stuart Mill y Harriet Taylor en 1869, que sentó las bases del sufragismo.</a:t>
          </a:r>
          <a:endParaRPr lang="en-US"/>
        </a:p>
      </dgm:t>
    </dgm:pt>
    <dgm:pt modelId="{6E48377A-81D7-4B25-BABC-28ABAB2768BD}" type="parTrans" cxnId="{43C9CD7C-7481-4081-8F9D-E3C6C260E264}">
      <dgm:prSet/>
      <dgm:spPr/>
      <dgm:t>
        <a:bodyPr/>
        <a:lstStyle/>
        <a:p>
          <a:endParaRPr lang="en-US"/>
        </a:p>
      </dgm:t>
    </dgm:pt>
    <dgm:pt modelId="{78957973-28F1-4695-ACEB-A19DB5136947}" type="sibTrans" cxnId="{43C9CD7C-7481-4081-8F9D-E3C6C260E264}">
      <dgm:prSet/>
      <dgm:spPr/>
      <dgm:t>
        <a:bodyPr/>
        <a:lstStyle/>
        <a:p>
          <a:endParaRPr lang="en-US"/>
        </a:p>
      </dgm:t>
    </dgm:pt>
    <dgm:pt modelId="{C4F374C6-1CC6-4730-921B-3E2ADAC7E5FA}">
      <dgm:prSet/>
      <dgm:spPr/>
      <dgm:t>
        <a:bodyPr/>
        <a:lstStyle/>
        <a:p>
          <a:r>
            <a:rPr lang="es-CL" b="1"/>
            <a:t>FEMINISMO CONTEMPORÁNEO</a:t>
          </a:r>
          <a:r>
            <a:rPr lang="es-CL"/>
            <a:t>: </a:t>
          </a:r>
          <a:endParaRPr lang="en-US"/>
        </a:p>
      </dgm:t>
    </dgm:pt>
    <dgm:pt modelId="{731A28B9-0902-470A-ADD3-74208BF3627A}" type="parTrans" cxnId="{A3503E18-5EDE-45FF-9469-D57BDBF0BD72}">
      <dgm:prSet/>
      <dgm:spPr/>
      <dgm:t>
        <a:bodyPr/>
        <a:lstStyle/>
        <a:p>
          <a:endParaRPr lang="en-US"/>
        </a:p>
      </dgm:t>
    </dgm:pt>
    <dgm:pt modelId="{08630601-2C1C-4AF8-ABE5-220A4736B2B7}" type="sibTrans" cxnId="{A3503E18-5EDE-45FF-9469-D57BDBF0BD72}">
      <dgm:prSet/>
      <dgm:spPr/>
      <dgm:t>
        <a:bodyPr/>
        <a:lstStyle/>
        <a:p>
          <a:endParaRPr lang="en-US"/>
        </a:p>
      </dgm:t>
    </dgm:pt>
    <dgm:pt modelId="{A29CA343-696B-44A9-A358-CA1DCACB9D88}">
      <dgm:prSet/>
      <dgm:spPr/>
      <dgm:t>
        <a:bodyPr/>
        <a:lstStyle/>
        <a:p>
          <a:r>
            <a:rPr lang="es-CL"/>
            <a:t>Reivindica un cambio de valores y que la justicia legisle aspectos considerados antes como "privados". Sus obras de referencia son 'El segundo sexo' de Simone de Beauvoir, y 'La mística de la femineidad', de Betty Friedan.</a:t>
          </a:r>
          <a:endParaRPr lang="en-US"/>
        </a:p>
      </dgm:t>
    </dgm:pt>
    <dgm:pt modelId="{0E36F121-7D0D-49A6-8E22-BB1C68A2B8C0}" type="parTrans" cxnId="{6386DC8A-B9E6-4CA9-AF89-2C98FA5835F8}">
      <dgm:prSet/>
      <dgm:spPr/>
      <dgm:t>
        <a:bodyPr/>
        <a:lstStyle/>
        <a:p>
          <a:endParaRPr lang="en-US"/>
        </a:p>
      </dgm:t>
    </dgm:pt>
    <dgm:pt modelId="{21E9BEFE-B038-4340-AE41-FCF7DF594E59}" type="sibTrans" cxnId="{6386DC8A-B9E6-4CA9-AF89-2C98FA5835F8}">
      <dgm:prSet/>
      <dgm:spPr/>
      <dgm:t>
        <a:bodyPr/>
        <a:lstStyle/>
        <a:p>
          <a:endParaRPr lang="en-US"/>
        </a:p>
      </dgm:t>
    </dgm:pt>
    <dgm:pt modelId="{3BCD230B-50BF-44F5-800A-40D4008A5434}" type="pres">
      <dgm:prSet presAssocID="{75A182B3-1A3E-47CB-98C4-E81E4C5947B3}" presName="diagram" presStyleCnt="0">
        <dgm:presLayoutVars>
          <dgm:dir/>
          <dgm:resizeHandles val="exact"/>
        </dgm:presLayoutVars>
      </dgm:prSet>
      <dgm:spPr/>
    </dgm:pt>
    <dgm:pt modelId="{1F545D48-CE8C-485B-835A-5844399298BB}" type="pres">
      <dgm:prSet presAssocID="{B1579EC5-F4F0-4DB3-B3C8-DDF8E2502B43}" presName="node" presStyleLbl="node1" presStyleIdx="0" presStyleCnt="6">
        <dgm:presLayoutVars>
          <dgm:bulletEnabled val="1"/>
        </dgm:presLayoutVars>
      </dgm:prSet>
      <dgm:spPr/>
    </dgm:pt>
    <dgm:pt modelId="{CD39582B-A8E6-469F-A2FD-E4B41D829FED}" type="pres">
      <dgm:prSet presAssocID="{2114ABB9-3C63-43B0-B4F2-257F4A47EAB5}" presName="sibTrans" presStyleCnt="0"/>
      <dgm:spPr/>
    </dgm:pt>
    <dgm:pt modelId="{C5D271A6-2F20-4814-A202-6B45E660F1AD}" type="pres">
      <dgm:prSet presAssocID="{6F803ACA-C710-4E07-9576-DD9D8C1010CC}" presName="node" presStyleLbl="node1" presStyleIdx="1" presStyleCnt="6">
        <dgm:presLayoutVars>
          <dgm:bulletEnabled val="1"/>
        </dgm:presLayoutVars>
      </dgm:prSet>
      <dgm:spPr/>
    </dgm:pt>
    <dgm:pt modelId="{C5DB4E25-0FD4-405D-A6FB-996C2AAAB43F}" type="pres">
      <dgm:prSet presAssocID="{7EFE76C0-F483-4345-8BBE-EA2D221DB18E}" presName="sibTrans" presStyleCnt="0"/>
      <dgm:spPr/>
    </dgm:pt>
    <dgm:pt modelId="{A5573E8D-2D03-41A8-996C-32367B44B9A3}" type="pres">
      <dgm:prSet presAssocID="{256BCA4D-B53D-4B68-8499-533AEB16F575}" presName="node" presStyleLbl="node1" presStyleIdx="2" presStyleCnt="6">
        <dgm:presLayoutVars>
          <dgm:bulletEnabled val="1"/>
        </dgm:presLayoutVars>
      </dgm:prSet>
      <dgm:spPr/>
    </dgm:pt>
    <dgm:pt modelId="{D3DA3623-3D0B-4E30-A44A-7099375D5ECB}" type="pres">
      <dgm:prSet presAssocID="{5B993FA1-EF3D-43F9-B6C0-2D1EEF075297}" presName="sibTrans" presStyleCnt="0"/>
      <dgm:spPr/>
    </dgm:pt>
    <dgm:pt modelId="{1DD9C6C4-94AB-4E65-9021-AD7090A09212}" type="pres">
      <dgm:prSet presAssocID="{89C45C8D-255E-4FC2-B15D-D68E4B614F19}" presName="node" presStyleLbl="node1" presStyleIdx="3" presStyleCnt="6">
        <dgm:presLayoutVars>
          <dgm:bulletEnabled val="1"/>
        </dgm:presLayoutVars>
      </dgm:prSet>
      <dgm:spPr/>
    </dgm:pt>
    <dgm:pt modelId="{AF5C73F5-43E3-4492-ABF5-7CC2D4B1192A}" type="pres">
      <dgm:prSet presAssocID="{78957973-28F1-4695-ACEB-A19DB5136947}" presName="sibTrans" presStyleCnt="0"/>
      <dgm:spPr/>
    </dgm:pt>
    <dgm:pt modelId="{915C2243-8737-48C9-8674-773FFD67EEB1}" type="pres">
      <dgm:prSet presAssocID="{C4F374C6-1CC6-4730-921B-3E2ADAC7E5FA}" presName="node" presStyleLbl="node1" presStyleIdx="4" presStyleCnt="6">
        <dgm:presLayoutVars>
          <dgm:bulletEnabled val="1"/>
        </dgm:presLayoutVars>
      </dgm:prSet>
      <dgm:spPr/>
    </dgm:pt>
    <dgm:pt modelId="{B34B6BB6-ABAA-4EAE-9DB5-3B1C7F01B86A}" type="pres">
      <dgm:prSet presAssocID="{08630601-2C1C-4AF8-ABE5-220A4736B2B7}" presName="sibTrans" presStyleCnt="0"/>
      <dgm:spPr/>
    </dgm:pt>
    <dgm:pt modelId="{3DF761CC-FF60-4765-957F-30A15B4E48C3}" type="pres">
      <dgm:prSet presAssocID="{A29CA343-696B-44A9-A358-CA1DCACB9D88}" presName="node" presStyleLbl="node1" presStyleIdx="5" presStyleCnt="6">
        <dgm:presLayoutVars>
          <dgm:bulletEnabled val="1"/>
        </dgm:presLayoutVars>
      </dgm:prSet>
      <dgm:spPr/>
    </dgm:pt>
  </dgm:ptLst>
  <dgm:cxnLst>
    <dgm:cxn modelId="{0DDFAF05-50F1-4B51-8DDA-01F629E49C13}" type="presOf" srcId="{B1579EC5-F4F0-4DB3-B3C8-DDF8E2502B43}" destId="{1F545D48-CE8C-485B-835A-5844399298BB}" srcOrd="0" destOrd="0" presId="urn:microsoft.com/office/officeart/2005/8/layout/default"/>
    <dgm:cxn modelId="{785E0507-6DE9-40BD-9780-AEF45F90EAA7}" srcId="{75A182B3-1A3E-47CB-98C4-E81E4C5947B3}" destId="{B1579EC5-F4F0-4DB3-B3C8-DDF8E2502B43}" srcOrd="0" destOrd="0" parTransId="{77DBBEB2-B609-40CC-A1CE-FFB8C2B1910D}" sibTransId="{2114ABB9-3C63-43B0-B4F2-257F4A47EAB5}"/>
    <dgm:cxn modelId="{0EE92C0E-B48A-4654-A1BD-59A77B0E6ED0}" type="presOf" srcId="{A29CA343-696B-44A9-A358-CA1DCACB9D88}" destId="{3DF761CC-FF60-4765-957F-30A15B4E48C3}" srcOrd="0" destOrd="0" presId="urn:microsoft.com/office/officeart/2005/8/layout/default"/>
    <dgm:cxn modelId="{A3503E18-5EDE-45FF-9469-D57BDBF0BD72}" srcId="{75A182B3-1A3E-47CB-98C4-E81E4C5947B3}" destId="{C4F374C6-1CC6-4730-921B-3E2ADAC7E5FA}" srcOrd="4" destOrd="0" parTransId="{731A28B9-0902-470A-ADD3-74208BF3627A}" sibTransId="{08630601-2C1C-4AF8-ABE5-220A4736B2B7}"/>
    <dgm:cxn modelId="{6EB7D032-38E6-49D4-91FA-2A38E9787C9B}" type="presOf" srcId="{6F803ACA-C710-4E07-9576-DD9D8C1010CC}" destId="{C5D271A6-2F20-4814-A202-6B45E660F1AD}" srcOrd="0" destOrd="0" presId="urn:microsoft.com/office/officeart/2005/8/layout/default"/>
    <dgm:cxn modelId="{43C9CD7C-7481-4081-8F9D-E3C6C260E264}" srcId="{75A182B3-1A3E-47CB-98C4-E81E4C5947B3}" destId="{89C45C8D-255E-4FC2-B15D-D68E4B614F19}" srcOrd="3" destOrd="0" parTransId="{6E48377A-81D7-4B25-BABC-28ABAB2768BD}" sibTransId="{78957973-28F1-4695-ACEB-A19DB5136947}"/>
    <dgm:cxn modelId="{9B8EAC84-BA8D-4954-A0EB-F89F162962A0}" srcId="{75A182B3-1A3E-47CB-98C4-E81E4C5947B3}" destId="{256BCA4D-B53D-4B68-8499-533AEB16F575}" srcOrd="2" destOrd="0" parTransId="{9E8E23B3-B8FA-46B3-B39E-78F235023644}" sibTransId="{5B993FA1-EF3D-43F9-B6C0-2D1EEF075297}"/>
    <dgm:cxn modelId="{6386DC8A-B9E6-4CA9-AF89-2C98FA5835F8}" srcId="{75A182B3-1A3E-47CB-98C4-E81E4C5947B3}" destId="{A29CA343-696B-44A9-A358-CA1DCACB9D88}" srcOrd="5" destOrd="0" parTransId="{0E36F121-7D0D-49A6-8E22-BB1C68A2B8C0}" sibTransId="{21E9BEFE-B038-4340-AE41-FCF7DF594E59}"/>
    <dgm:cxn modelId="{DCE352AB-CB04-4448-8DEA-2060F52EC6E4}" type="presOf" srcId="{256BCA4D-B53D-4B68-8499-533AEB16F575}" destId="{A5573E8D-2D03-41A8-996C-32367B44B9A3}" srcOrd="0" destOrd="0" presId="urn:microsoft.com/office/officeart/2005/8/layout/default"/>
    <dgm:cxn modelId="{7E5E46D2-AA5B-4106-8FC0-941AE89C2FDA}" type="presOf" srcId="{75A182B3-1A3E-47CB-98C4-E81E4C5947B3}" destId="{3BCD230B-50BF-44F5-800A-40D4008A5434}" srcOrd="0" destOrd="0" presId="urn:microsoft.com/office/officeart/2005/8/layout/default"/>
    <dgm:cxn modelId="{CAEAB6D5-FD48-4D2E-B9F6-8DA74894167B}" srcId="{75A182B3-1A3E-47CB-98C4-E81E4C5947B3}" destId="{6F803ACA-C710-4E07-9576-DD9D8C1010CC}" srcOrd="1" destOrd="0" parTransId="{FB5B874E-E87B-4000-B178-9E85251CB022}" sibTransId="{7EFE76C0-F483-4345-8BBE-EA2D221DB18E}"/>
    <dgm:cxn modelId="{3C3B2CD8-AD7F-409E-99E6-562F3C519AE9}" type="presOf" srcId="{C4F374C6-1CC6-4730-921B-3E2ADAC7E5FA}" destId="{915C2243-8737-48C9-8674-773FFD67EEB1}" srcOrd="0" destOrd="0" presId="urn:microsoft.com/office/officeart/2005/8/layout/default"/>
    <dgm:cxn modelId="{63E984FA-260D-48A2-96C2-05E4049FEB7E}" type="presOf" srcId="{89C45C8D-255E-4FC2-B15D-D68E4B614F19}" destId="{1DD9C6C4-94AB-4E65-9021-AD7090A09212}" srcOrd="0" destOrd="0" presId="urn:microsoft.com/office/officeart/2005/8/layout/default"/>
    <dgm:cxn modelId="{1F260AEF-8DCF-4808-BC94-9EB100F41DC8}" type="presParOf" srcId="{3BCD230B-50BF-44F5-800A-40D4008A5434}" destId="{1F545D48-CE8C-485B-835A-5844399298BB}" srcOrd="0" destOrd="0" presId="urn:microsoft.com/office/officeart/2005/8/layout/default"/>
    <dgm:cxn modelId="{DA55DB0D-80E7-49CC-B850-06D25CB931E3}" type="presParOf" srcId="{3BCD230B-50BF-44F5-800A-40D4008A5434}" destId="{CD39582B-A8E6-469F-A2FD-E4B41D829FED}" srcOrd="1" destOrd="0" presId="urn:microsoft.com/office/officeart/2005/8/layout/default"/>
    <dgm:cxn modelId="{A87631E4-B000-430C-B720-5B7F21456369}" type="presParOf" srcId="{3BCD230B-50BF-44F5-800A-40D4008A5434}" destId="{C5D271A6-2F20-4814-A202-6B45E660F1AD}" srcOrd="2" destOrd="0" presId="urn:microsoft.com/office/officeart/2005/8/layout/default"/>
    <dgm:cxn modelId="{7BF7D9F5-A0FF-4D33-B371-8E3FA704079D}" type="presParOf" srcId="{3BCD230B-50BF-44F5-800A-40D4008A5434}" destId="{C5DB4E25-0FD4-405D-A6FB-996C2AAAB43F}" srcOrd="3" destOrd="0" presId="urn:microsoft.com/office/officeart/2005/8/layout/default"/>
    <dgm:cxn modelId="{EC28ABC5-54A9-4F99-B5C5-1893E86B69DB}" type="presParOf" srcId="{3BCD230B-50BF-44F5-800A-40D4008A5434}" destId="{A5573E8D-2D03-41A8-996C-32367B44B9A3}" srcOrd="4" destOrd="0" presId="urn:microsoft.com/office/officeart/2005/8/layout/default"/>
    <dgm:cxn modelId="{CFDFBFE8-B2E3-4FFC-AEFC-18597CDFCBCB}" type="presParOf" srcId="{3BCD230B-50BF-44F5-800A-40D4008A5434}" destId="{D3DA3623-3D0B-4E30-A44A-7099375D5ECB}" srcOrd="5" destOrd="0" presId="urn:microsoft.com/office/officeart/2005/8/layout/default"/>
    <dgm:cxn modelId="{526B1510-32B6-4BE8-B919-4A177EB8C84C}" type="presParOf" srcId="{3BCD230B-50BF-44F5-800A-40D4008A5434}" destId="{1DD9C6C4-94AB-4E65-9021-AD7090A09212}" srcOrd="6" destOrd="0" presId="urn:microsoft.com/office/officeart/2005/8/layout/default"/>
    <dgm:cxn modelId="{C4EB75EF-4082-4E96-BF56-EF8DA612E8E9}" type="presParOf" srcId="{3BCD230B-50BF-44F5-800A-40D4008A5434}" destId="{AF5C73F5-43E3-4492-ABF5-7CC2D4B1192A}" srcOrd="7" destOrd="0" presId="urn:microsoft.com/office/officeart/2005/8/layout/default"/>
    <dgm:cxn modelId="{27E3D578-2653-4C06-B109-1F099346EBF3}" type="presParOf" srcId="{3BCD230B-50BF-44F5-800A-40D4008A5434}" destId="{915C2243-8737-48C9-8674-773FFD67EEB1}" srcOrd="8" destOrd="0" presId="urn:microsoft.com/office/officeart/2005/8/layout/default"/>
    <dgm:cxn modelId="{B3DAF2F5-261F-42FE-AA51-55D84A78BB06}" type="presParOf" srcId="{3BCD230B-50BF-44F5-800A-40D4008A5434}" destId="{B34B6BB6-ABAA-4EAE-9DB5-3B1C7F01B86A}" srcOrd="9" destOrd="0" presId="urn:microsoft.com/office/officeart/2005/8/layout/default"/>
    <dgm:cxn modelId="{1310CE35-AABD-4C7C-ACA3-4577E00DFCF4}" type="presParOf" srcId="{3BCD230B-50BF-44F5-800A-40D4008A5434}" destId="{3DF761CC-FF60-4765-957F-30A15B4E48C3}"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545D48-CE8C-485B-835A-5844399298BB}">
      <dsp:nvSpPr>
        <dsp:cNvPr id="0" name=""/>
        <dsp:cNvSpPr/>
      </dsp:nvSpPr>
      <dsp:spPr>
        <a:xfrm>
          <a:off x="1005025" y="2959"/>
          <a:ext cx="3168865" cy="1901319"/>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L" sz="1600" b="1" kern="1200" dirty="0"/>
            <a:t>FEMINISMO ILUSTRADO</a:t>
          </a:r>
          <a:r>
            <a:rPr lang="es-CL" sz="1600" kern="1200" dirty="0"/>
            <a:t>: </a:t>
          </a:r>
          <a:endParaRPr lang="en-US" sz="1600" kern="1200" dirty="0"/>
        </a:p>
      </dsp:txBody>
      <dsp:txXfrm>
        <a:off x="1005025" y="2959"/>
        <a:ext cx="3168865" cy="1901319"/>
      </dsp:txXfrm>
    </dsp:sp>
    <dsp:sp modelId="{C5D271A6-2F20-4814-A202-6B45E660F1AD}">
      <dsp:nvSpPr>
        <dsp:cNvPr id="0" name=""/>
        <dsp:cNvSpPr/>
      </dsp:nvSpPr>
      <dsp:spPr>
        <a:xfrm>
          <a:off x="4490776" y="2959"/>
          <a:ext cx="3168865" cy="1901319"/>
        </a:xfrm>
        <a:prstGeom prst="rect">
          <a:avLst/>
        </a:prstGeom>
        <a:gradFill rotWithShape="0">
          <a:gsLst>
            <a:gs pos="0">
              <a:schemeClr val="accent2">
                <a:hueOff val="1273292"/>
                <a:satOff val="2160"/>
                <a:lumOff val="-78"/>
                <a:alphaOff val="0"/>
                <a:lumMod val="110000"/>
                <a:satMod val="105000"/>
                <a:tint val="67000"/>
              </a:schemeClr>
            </a:gs>
            <a:gs pos="50000">
              <a:schemeClr val="accent2">
                <a:hueOff val="1273292"/>
                <a:satOff val="2160"/>
                <a:lumOff val="-78"/>
                <a:alphaOff val="0"/>
                <a:lumMod val="105000"/>
                <a:satMod val="103000"/>
                <a:tint val="73000"/>
              </a:schemeClr>
            </a:gs>
            <a:gs pos="100000">
              <a:schemeClr val="accent2">
                <a:hueOff val="1273292"/>
                <a:satOff val="2160"/>
                <a:lumOff val="-7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L" sz="1600" kern="1200"/>
            <a:t>Reivindica la ciudadanía de las mujeres y su obra más representativa es 'Vindicaciones de los derechos de la mujer' de Mary Wollstonecraft.</a:t>
          </a:r>
          <a:endParaRPr lang="en-US" sz="1600" kern="1200"/>
        </a:p>
      </dsp:txBody>
      <dsp:txXfrm>
        <a:off x="4490776" y="2959"/>
        <a:ext cx="3168865" cy="1901319"/>
      </dsp:txXfrm>
    </dsp:sp>
    <dsp:sp modelId="{A5573E8D-2D03-41A8-996C-32367B44B9A3}">
      <dsp:nvSpPr>
        <dsp:cNvPr id="0" name=""/>
        <dsp:cNvSpPr/>
      </dsp:nvSpPr>
      <dsp:spPr>
        <a:xfrm>
          <a:off x="1005025" y="2221164"/>
          <a:ext cx="3168865" cy="1901319"/>
        </a:xfrm>
        <a:prstGeom prst="rect">
          <a:avLst/>
        </a:prstGeom>
        <a:gradFill rotWithShape="0">
          <a:gsLst>
            <a:gs pos="0">
              <a:schemeClr val="accent2">
                <a:hueOff val="2546585"/>
                <a:satOff val="4320"/>
                <a:lumOff val="-157"/>
                <a:alphaOff val="0"/>
                <a:lumMod val="110000"/>
                <a:satMod val="105000"/>
                <a:tint val="67000"/>
              </a:schemeClr>
            </a:gs>
            <a:gs pos="50000">
              <a:schemeClr val="accent2">
                <a:hueOff val="2546585"/>
                <a:satOff val="4320"/>
                <a:lumOff val="-157"/>
                <a:alphaOff val="0"/>
                <a:lumMod val="105000"/>
                <a:satMod val="103000"/>
                <a:tint val="73000"/>
              </a:schemeClr>
            </a:gs>
            <a:gs pos="100000">
              <a:schemeClr val="accent2">
                <a:hueOff val="2546585"/>
                <a:satOff val="4320"/>
                <a:lumOff val="-15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L" sz="1600" b="1" kern="1200"/>
            <a:t>FEMINISMO LIBERAL O SUFRAGISTA</a:t>
          </a:r>
          <a:r>
            <a:rPr lang="es-CL" sz="1600" kern="1200"/>
            <a:t>:</a:t>
          </a:r>
          <a:endParaRPr lang="en-US" sz="1600" kern="1200"/>
        </a:p>
      </dsp:txBody>
      <dsp:txXfrm>
        <a:off x="1005025" y="2221164"/>
        <a:ext cx="3168865" cy="1901319"/>
      </dsp:txXfrm>
    </dsp:sp>
    <dsp:sp modelId="{1DD9C6C4-94AB-4E65-9021-AD7090A09212}">
      <dsp:nvSpPr>
        <dsp:cNvPr id="0" name=""/>
        <dsp:cNvSpPr/>
      </dsp:nvSpPr>
      <dsp:spPr>
        <a:xfrm>
          <a:off x="4490776" y="2221164"/>
          <a:ext cx="3168865" cy="1901319"/>
        </a:xfrm>
        <a:prstGeom prst="rect">
          <a:avLst/>
        </a:prstGeom>
        <a:gradFill rotWithShape="0">
          <a:gsLst>
            <a:gs pos="0">
              <a:schemeClr val="accent2">
                <a:hueOff val="3819877"/>
                <a:satOff val="6480"/>
                <a:lumOff val="-235"/>
                <a:alphaOff val="0"/>
                <a:lumMod val="110000"/>
                <a:satMod val="105000"/>
                <a:tint val="67000"/>
              </a:schemeClr>
            </a:gs>
            <a:gs pos="50000">
              <a:schemeClr val="accent2">
                <a:hueOff val="3819877"/>
                <a:satOff val="6480"/>
                <a:lumOff val="-235"/>
                <a:alphaOff val="0"/>
                <a:lumMod val="105000"/>
                <a:satMod val="103000"/>
                <a:tint val="73000"/>
              </a:schemeClr>
            </a:gs>
            <a:gs pos="100000">
              <a:schemeClr val="accent2">
                <a:hueOff val="3819877"/>
                <a:satOff val="6480"/>
                <a:lumOff val="-23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L" sz="1600" kern="1200"/>
            <a:t>Reivindica principalmente el derecho al voto de las mujeres y su principal obra es 'El sometimiento de la mujer', escrito por John Stuart Mill y Harriet Taylor en 1869, que sentó las bases del sufragismo.</a:t>
          </a:r>
          <a:endParaRPr lang="en-US" sz="1600" kern="1200"/>
        </a:p>
      </dsp:txBody>
      <dsp:txXfrm>
        <a:off x="4490776" y="2221164"/>
        <a:ext cx="3168865" cy="1901319"/>
      </dsp:txXfrm>
    </dsp:sp>
    <dsp:sp modelId="{915C2243-8737-48C9-8674-773FFD67EEB1}">
      <dsp:nvSpPr>
        <dsp:cNvPr id="0" name=""/>
        <dsp:cNvSpPr/>
      </dsp:nvSpPr>
      <dsp:spPr>
        <a:xfrm>
          <a:off x="1005025" y="4439370"/>
          <a:ext cx="3168865" cy="1901319"/>
        </a:xfrm>
        <a:prstGeom prst="rect">
          <a:avLst/>
        </a:prstGeom>
        <a:gradFill rotWithShape="0">
          <a:gsLst>
            <a:gs pos="0">
              <a:schemeClr val="accent2">
                <a:hueOff val="5093169"/>
                <a:satOff val="8640"/>
                <a:lumOff val="-314"/>
                <a:alphaOff val="0"/>
                <a:lumMod val="110000"/>
                <a:satMod val="105000"/>
                <a:tint val="67000"/>
              </a:schemeClr>
            </a:gs>
            <a:gs pos="50000">
              <a:schemeClr val="accent2">
                <a:hueOff val="5093169"/>
                <a:satOff val="8640"/>
                <a:lumOff val="-314"/>
                <a:alphaOff val="0"/>
                <a:lumMod val="105000"/>
                <a:satMod val="103000"/>
                <a:tint val="73000"/>
              </a:schemeClr>
            </a:gs>
            <a:gs pos="100000">
              <a:schemeClr val="accent2">
                <a:hueOff val="5093169"/>
                <a:satOff val="8640"/>
                <a:lumOff val="-3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L" sz="1600" b="1" kern="1200"/>
            <a:t>FEMINISMO CONTEMPORÁNEO</a:t>
          </a:r>
          <a:r>
            <a:rPr lang="es-CL" sz="1600" kern="1200"/>
            <a:t>: </a:t>
          </a:r>
          <a:endParaRPr lang="en-US" sz="1600" kern="1200"/>
        </a:p>
      </dsp:txBody>
      <dsp:txXfrm>
        <a:off x="1005025" y="4439370"/>
        <a:ext cx="3168865" cy="1901319"/>
      </dsp:txXfrm>
    </dsp:sp>
    <dsp:sp modelId="{3DF761CC-FF60-4765-957F-30A15B4E48C3}">
      <dsp:nvSpPr>
        <dsp:cNvPr id="0" name=""/>
        <dsp:cNvSpPr/>
      </dsp:nvSpPr>
      <dsp:spPr>
        <a:xfrm>
          <a:off x="4490776" y="4439370"/>
          <a:ext cx="3168865" cy="1901319"/>
        </a:xfrm>
        <a:prstGeom prst="rect">
          <a:avLst/>
        </a:prstGeom>
        <a:gradFill rotWithShape="0">
          <a:gsLst>
            <a:gs pos="0">
              <a:schemeClr val="accent2">
                <a:hueOff val="6366461"/>
                <a:satOff val="10800"/>
                <a:lumOff val="-392"/>
                <a:alphaOff val="0"/>
                <a:lumMod val="110000"/>
                <a:satMod val="105000"/>
                <a:tint val="67000"/>
              </a:schemeClr>
            </a:gs>
            <a:gs pos="50000">
              <a:schemeClr val="accent2">
                <a:hueOff val="6366461"/>
                <a:satOff val="10800"/>
                <a:lumOff val="-392"/>
                <a:alphaOff val="0"/>
                <a:lumMod val="105000"/>
                <a:satMod val="103000"/>
                <a:tint val="73000"/>
              </a:schemeClr>
            </a:gs>
            <a:gs pos="100000">
              <a:schemeClr val="accent2">
                <a:hueOff val="6366461"/>
                <a:satOff val="10800"/>
                <a:lumOff val="-39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L" sz="1600" kern="1200"/>
            <a:t>Reivindica un cambio de valores y que la justicia legisle aspectos considerados antes como "privados". Sus obras de referencia son 'El segundo sexo' de Simone de Beauvoir, y 'La mística de la femineidad', de Betty Friedan.</a:t>
          </a:r>
          <a:endParaRPr lang="en-US" sz="1600" kern="1200"/>
        </a:p>
      </dsp:txBody>
      <dsp:txXfrm>
        <a:off x="4490776" y="4439370"/>
        <a:ext cx="3168865" cy="190131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15A3D747-C963-4C08-A1A9-F38E8359A67A}" type="datetimeFigureOut">
              <a:rPr lang="es-CL" smtClean="0"/>
              <a:t>24-08-2018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E7CFCD3-5C00-401A-801E-B2BE9A7B1320}" type="slidenum">
              <a:rPr lang="es-CL" smtClean="0"/>
              <a:t>‹Nº›</a:t>
            </a:fld>
            <a:endParaRPr lang="es-CL"/>
          </a:p>
        </p:txBody>
      </p:sp>
    </p:spTree>
    <p:extLst>
      <p:ext uri="{BB962C8B-B14F-4D97-AF65-F5344CB8AC3E}">
        <p14:creationId xmlns:p14="http://schemas.microsoft.com/office/powerpoint/2010/main" val="33652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5A3D747-C963-4C08-A1A9-F38E8359A67A}" type="datetimeFigureOut">
              <a:rPr lang="es-CL" smtClean="0"/>
              <a:t>24-08-2018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E7CFCD3-5C00-401A-801E-B2BE9A7B1320}" type="slidenum">
              <a:rPr lang="es-CL" smtClean="0"/>
              <a:t>‹Nº›</a:t>
            </a:fld>
            <a:endParaRPr lang="es-CL"/>
          </a:p>
        </p:txBody>
      </p:sp>
    </p:spTree>
    <p:extLst>
      <p:ext uri="{BB962C8B-B14F-4D97-AF65-F5344CB8AC3E}">
        <p14:creationId xmlns:p14="http://schemas.microsoft.com/office/powerpoint/2010/main" val="1545548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5A3D747-C963-4C08-A1A9-F38E8359A67A}" type="datetimeFigureOut">
              <a:rPr lang="es-CL" smtClean="0"/>
              <a:t>24-08-2018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E7CFCD3-5C00-401A-801E-B2BE9A7B1320}" type="slidenum">
              <a:rPr lang="es-CL" smtClean="0"/>
              <a:t>‹Nº›</a:t>
            </a:fld>
            <a:endParaRPr lang="es-CL"/>
          </a:p>
        </p:txBody>
      </p:sp>
    </p:spTree>
    <p:extLst>
      <p:ext uri="{BB962C8B-B14F-4D97-AF65-F5344CB8AC3E}">
        <p14:creationId xmlns:p14="http://schemas.microsoft.com/office/powerpoint/2010/main" val="4113770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5A3D747-C963-4C08-A1A9-F38E8359A67A}" type="datetimeFigureOut">
              <a:rPr lang="es-CL" smtClean="0"/>
              <a:t>24-08-2018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E7CFCD3-5C00-401A-801E-B2BE9A7B1320}" type="slidenum">
              <a:rPr lang="es-CL" smtClean="0"/>
              <a:t>‹Nº›</a:t>
            </a:fld>
            <a:endParaRPr lang="es-CL"/>
          </a:p>
        </p:txBody>
      </p:sp>
    </p:spTree>
    <p:extLst>
      <p:ext uri="{BB962C8B-B14F-4D97-AF65-F5344CB8AC3E}">
        <p14:creationId xmlns:p14="http://schemas.microsoft.com/office/powerpoint/2010/main" val="374513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15A3D747-C963-4C08-A1A9-F38E8359A67A}" type="datetimeFigureOut">
              <a:rPr lang="es-CL" smtClean="0"/>
              <a:t>24-08-2018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E7CFCD3-5C00-401A-801E-B2BE9A7B1320}" type="slidenum">
              <a:rPr lang="es-CL" smtClean="0"/>
              <a:t>‹Nº›</a:t>
            </a:fld>
            <a:endParaRPr lang="es-CL"/>
          </a:p>
        </p:txBody>
      </p:sp>
    </p:spTree>
    <p:extLst>
      <p:ext uri="{BB962C8B-B14F-4D97-AF65-F5344CB8AC3E}">
        <p14:creationId xmlns:p14="http://schemas.microsoft.com/office/powerpoint/2010/main" val="1612630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5A3D747-C963-4C08-A1A9-F38E8359A67A}" type="datetimeFigureOut">
              <a:rPr lang="es-CL" smtClean="0"/>
              <a:t>24-08-2018</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6E7CFCD3-5C00-401A-801E-B2BE9A7B1320}" type="slidenum">
              <a:rPr lang="es-CL" smtClean="0"/>
              <a:t>‹Nº›</a:t>
            </a:fld>
            <a:endParaRPr lang="es-CL"/>
          </a:p>
        </p:txBody>
      </p:sp>
    </p:spTree>
    <p:extLst>
      <p:ext uri="{BB962C8B-B14F-4D97-AF65-F5344CB8AC3E}">
        <p14:creationId xmlns:p14="http://schemas.microsoft.com/office/powerpoint/2010/main" val="377561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5A3D747-C963-4C08-A1A9-F38E8359A67A}" type="datetimeFigureOut">
              <a:rPr lang="es-CL" smtClean="0"/>
              <a:t>24-08-2018</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6E7CFCD3-5C00-401A-801E-B2BE9A7B1320}" type="slidenum">
              <a:rPr lang="es-CL" smtClean="0"/>
              <a:t>‹Nº›</a:t>
            </a:fld>
            <a:endParaRPr lang="es-CL"/>
          </a:p>
        </p:txBody>
      </p:sp>
    </p:spTree>
    <p:extLst>
      <p:ext uri="{BB962C8B-B14F-4D97-AF65-F5344CB8AC3E}">
        <p14:creationId xmlns:p14="http://schemas.microsoft.com/office/powerpoint/2010/main" val="2696884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5A3D747-C963-4C08-A1A9-F38E8359A67A}" type="datetimeFigureOut">
              <a:rPr lang="es-CL" smtClean="0"/>
              <a:t>24-08-2018</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6E7CFCD3-5C00-401A-801E-B2BE9A7B1320}" type="slidenum">
              <a:rPr lang="es-CL" smtClean="0"/>
              <a:t>‹Nº›</a:t>
            </a:fld>
            <a:endParaRPr lang="es-CL"/>
          </a:p>
        </p:txBody>
      </p:sp>
    </p:spTree>
    <p:extLst>
      <p:ext uri="{BB962C8B-B14F-4D97-AF65-F5344CB8AC3E}">
        <p14:creationId xmlns:p14="http://schemas.microsoft.com/office/powerpoint/2010/main" val="1267807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A3D747-C963-4C08-A1A9-F38E8359A67A}" type="datetimeFigureOut">
              <a:rPr lang="es-CL" smtClean="0"/>
              <a:t>24-08-2018</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6E7CFCD3-5C00-401A-801E-B2BE9A7B1320}" type="slidenum">
              <a:rPr lang="es-CL" smtClean="0"/>
              <a:t>‹Nº›</a:t>
            </a:fld>
            <a:endParaRPr lang="es-CL"/>
          </a:p>
        </p:txBody>
      </p:sp>
    </p:spTree>
    <p:extLst>
      <p:ext uri="{BB962C8B-B14F-4D97-AF65-F5344CB8AC3E}">
        <p14:creationId xmlns:p14="http://schemas.microsoft.com/office/powerpoint/2010/main" val="1115122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15A3D747-C963-4C08-A1A9-F38E8359A67A}" type="datetimeFigureOut">
              <a:rPr lang="es-CL" smtClean="0"/>
              <a:t>24-08-2018</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6E7CFCD3-5C00-401A-801E-B2BE9A7B1320}" type="slidenum">
              <a:rPr lang="es-CL" smtClean="0"/>
              <a:t>‹Nº›</a:t>
            </a:fld>
            <a:endParaRPr lang="es-CL"/>
          </a:p>
        </p:txBody>
      </p:sp>
    </p:spTree>
    <p:extLst>
      <p:ext uri="{BB962C8B-B14F-4D97-AF65-F5344CB8AC3E}">
        <p14:creationId xmlns:p14="http://schemas.microsoft.com/office/powerpoint/2010/main" val="825848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15A3D747-C963-4C08-A1A9-F38E8359A67A}" type="datetimeFigureOut">
              <a:rPr lang="es-CL" smtClean="0"/>
              <a:t>24-08-2018</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6E7CFCD3-5C00-401A-801E-B2BE9A7B1320}" type="slidenum">
              <a:rPr lang="es-CL" smtClean="0"/>
              <a:t>‹Nº›</a:t>
            </a:fld>
            <a:endParaRPr lang="es-CL"/>
          </a:p>
        </p:txBody>
      </p:sp>
    </p:spTree>
    <p:extLst>
      <p:ext uri="{BB962C8B-B14F-4D97-AF65-F5344CB8AC3E}">
        <p14:creationId xmlns:p14="http://schemas.microsoft.com/office/powerpoint/2010/main" val="3869388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A3D747-C963-4C08-A1A9-F38E8359A67A}" type="datetimeFigureOut">
              <a:rPr lang="es-CL" smtClean="0"/>
              <a:t>24-08-2018</a:t>
            </a:fld>
            <a:endParaRPr lang="es-C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7CFCD3-5C00-401A-801E-B2BE9A7B1320}" type="slidenum">
              <a:rPr lang="es-CL" smtClean="0"/>
              <a:t>‹Nº›</a:t>
            </a:fld>
            <a:endParaRPr lang="es-CL"/>
          </a:p>
        </p:txBody>
      </p:sp>
    </p:spTree>
    <p:extLst>
      <p:ext uri="{BB962C8B-B14F-4D97-AF65-F5344CB8AC3E}">
        <p14:creationId xmlns:p14="http://schemas.microsoft.com/office/powerpoint/2010/main" val="37351153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aboutespanol.com/emmeline-pankhurst-el-inicio-de-una-saga-de-feministas-1271666"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2.png"/><Relationship Id="rId4" Type="http://schemas.openxmlformats.org/officeDocument/2006/relationships/image" Target="../media/image6.jp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2.png"/><Relationship Id="rId4" Type="http://schemas.openxmlformats.org/officeDocument/2006/relationships/image" Target="../media/image6.jp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descr="Imagen que contiene persona, foto, grupo, pose&#10;&#10;Descripción generada con confianza muy alta">
            <a:extLst>
              <a:ext uri="{FF2B5EF4-FFF2-40B4-BE49-F238E27FC236}">
                <a16:creationId xmlns:a16="http://schemas.microsoft.com/office/drawing/2014/main" id="{2B6ECF94-AF25-4940-863A-0DEAE2849CFE}"/>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053"/>
          <a:stretch/>
        </p:blipFill>
        <p:spPr>
          <a:xfrm>
            <a:off x="-182887" y="-164595"/>
            <a:ext cx="6447707" cy="4622292"/>
          </a:xfrm>
          <a:prstGeom prst="rect">
            <a:avLst/>
          </a:prstGeom>
          <a:effectLst>
            <a:softEdge rad="533400"/>
          </a:effectLst>
        </p:spPr>
      </p:pic>
      <p:pic>
        <p:nvPicPr>
          <p:cNvPr id="7" name="Imagen 6" descr="Imagen que contiene persona&#10;&#10;Descripción generada con confianza muy alta">
            <a:extLst>
              <a:ext uri="{FF2B5EF4-FFF2-40B4-BE49-F238E27FC236}">
                <a16:creationId xmlns:a16="http://schemas.microsoft.com/office/drawing/2014/main" id="{5C89FDD5-7626-473F-818C-39C504315610}"/>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2" b="10648"/>
          <a:stretch/>
        </p:blipFill>
        <p:spPr>
          <a:xfrm>
            <a:off x="-186572" y="3184611"/>
            <a:ext cx="6447707" cy="3845519"/>
          </a:xfrm>
          <a:prstGeom prst="rect">
            <a:avLst/>
          </a:prstGeom>
          <a:effectLst>
            <a:softEdge rad="533400"/>
          </a:effectLst>
        </p:spPr>
      </p:pic>
      <p:pic>
        <p:nvPicPr>
          <p:cNvPr id="33" name="Picture 26">
            <a:extLst>
              <a:ext uri="{FF2B5EF4-FFF2-40B4-BE49-F238E27FC236}">
                <a16:creationId xmlns:a16="http://schemas.microsoft.com/office/drawing/2014/main" id="{D2D2C3D0-D5DB-4464-BB3E-2DF035FDB8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9ED65548-2BC7-4DD5-AA94-374FFB8F54A1}"/>
              </a:ext>
            </a:extLst>
          </p:cNvPr>
          <p:cNvSpPr>
            <a:spLocks noGrp="1"/>
          </p:cNvSpPr>
          <p:nvPr>
            <p:ph type="ctrTitle"/>
          </p:nvPr>
        </p:nvSpPr>
        <p:spPr>
          <a:xfrm>
            <a:off x="6585882" y="4267831"/>
            <a:ext cx="4820134" cy="1635639"/>
          </a:xfrm>
        </p:spPr>
        <p:txBody>
          <a:bodyPr anchor="t">
            <a:normAutofit/>
          </a:bodyPr>
          <a:lstStyle/>
          <a:p>
            <a:pPr algn="l"/>
            <a:r>
              <a:rPr lang="es-CL" sz="4400">
                <a:solidFill>
                  <a:srgbClr val="000000"/>
                </a:solidFill>
              </a:rPr>
              <a:t>MUJER, ACCIÓN MOVILIZADORA. </a:t>
            </a:r>
            <a:endParaRPr lang="es-CL" sz="4400" dirty="0">
              <a:solidFill>
                <a:srgbClr val="000000"/>
              </a:solidFill>
            </a:endParaRPr>
          </a:p>
        </p:txBody>
      </p:sp>
      <p:sp>
        <p:nvSpPr>
          <p:cNvPr id="3" name="Subtítulo 2">
            <a:extLst>
              <a:ext uri="{FF2B5EF4-FFF2-40B4-BE49-F238E27FC236}">
                <a16:creationId xmlns:a16="http://schemas.microsoft.com/office/drawing/2014/main" id="{0C4ED1D5-335B-4751-BE7D-993E66E6AAF5}"/>
              </a:ext>
            </a:extLst>
          </p:cNvPr>
          <p:cNvSpPr>
            <a:spLocks noGrp="1"/>
          </p:cNvSpPr>
          <p:nvPr>
            <p:ph type="subTitle" idx="1"/>
          </p:nvPr>
        </p:nvSpPr>
        <p:spPr>
          <a:xfrm>
            <a:off x="6586186" y="3428999"/>
            <a:ext cx="4805691" cy="838831"/>
          </a:xfrm>
        </p:spPr>
        <p:txBody>
          <a:bodyPr anchor="b">
            <a:normAutofit/>
          </a:bodyPr>
          <a:lstStyle/>
          <a:p>
            <a:pPr algn="l"/>
            <a:r>
              <a:rPr lang="es-CL" sz="1800" b="1">
                <a:solidFill>
                  <a:srgbClr val="000000"/>
                </a:solidFill>
              </a:rPr>
              <a:t>Teorías del Feminismo</a:t>
            </a:r>
          </a:p>
        </p:txBody>
      </p:sp>
    </p:spTree>
    <p:extLst>
      <p:ext uri="{BB962C8B-B14F-4D97-AF65-F5344CB8AC3E}">
        <p14:creationId xmlns:p14="http://schemas.microsoft.com/office/powerpoint/2010/main" val="279081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BC06DC-A8D1-4FA8-968D-B0CE883524B5}"/>
              </a:ext>
            </a:extLst>
          </p:cNvPr>
          <p:cNvSpPr>
            <a:spLocks noGrp="1"/>
          </p:cNvSpPr>
          <p:nvPr>
            <p:ph type="title"/>
          </p:nvPr>
        </p:nvSpPr>
        <p:spPr>
          <a:xfrm>
            <a:off x="6096000" y="285750"/>
            <a:ext cx="4977976" cy="742950"/>
          </a:xfrm>
        </p:spPr>
        <p:txBody>
          <a:bodyPr vert="horz" lIns="91440" tIns="45720" rIns="91440" bIns="45720" rtlCol="0" anchor="ctr">
            <a:normAutofit fontScale="90000"/>
          </a:bodyPr>
          <a:lstStyle/>
          <a:p>
            <a:r>
              <a:rPr lang="en-US" sz="2400" b="1" dirty="0">
                <a:solidFill>
                  <a:srgbClr val="000000"/>
                </a:solidFill>
              </a:rPr>
              <a:t>II   OLA</a:t>
            </a:r>
            <a:br>
              <a:rPr lang="en-US" sz="2400" b="1" dirty="0">
                <a:solidFill>
                  <a:srgbClr val="000000"/>
                </a:solidFill>
              </a:rPr>
            </a:br>
            <a:r>
              <a:rPr lang="en-US" sz="2400" b="1" dirty="0">
                <a:solidFill>
                  <a:srgbClr val="000000"/>
                </a:solidFill>
              </a:rPr>
              <a:t> EL SUFRAGISMO O LIBERALISMO</a:t>
            </a:r>
          </a:p>
        </p:txBody>
      </p:sp>
      <p:sp>
        <p:nvSpPr>
          <p:cNvPr id="4" name="Marcador de contenido 3">
            <a:extLst>
              <a:ext uri="{FF2B5EF4-FFF2-40B4-BE49-F238E27FC236}">
                <a16:creationId xmlns:a16="http://schemas.microsoft.com/office/drawing/2014/main" id="{C7F2570D-8259-417E-B027-F04DD50587AF}"/>
              </a:ext>
            </a:extLst>
          </p:cNvPr>
          <p:cNvSpPr>
            <a:spLocks noGrp="1"/>
          </p:cNvSpPr>
          <p:nvPr>
            <p:ph sz="half" idx="1"/>
          </p:nvPr>
        </p:nvSpPr>
        <p:spPr>
          <a:xfrm>
            <a:off x="4819650" y="1143000"/>
            <a:ext cx="7124700" cy="5548745"/>
          </a:xfrm>
        </p:spPr>
        <p:txBody>
          <a:bodyPr vert="horz" lIns="91440" tIns="45720" rIns="91440" bIns="45720" rtlCol="0" anchor="ctr">
            <a:normAutofit fontScale="92500" lnSpcReduction="10000"/>
          </a:bodyPr>
          <a:lstStyle/>
          <a:p>
            <a:r>
              <a:rPr lang="es-ES" sz="1700" dirty="0">
                <a:solidFill>
                  <a:srgbClr val="000000"/>
                </a:solidFill>
              </a:rPr>
              <a:t>Se extiende desde mediados del </a:t>
            </a:r>
            <a:r>
              <a:rPr lang="es-ES" sz="1700" noProof="1">
                <a:solidFill>
                  <a:srgbClr val="000000"/>
                </a:solidFill>
              </a:rPr>
              <a:t>siglo</a:t>
            </a:r>
            <a:r>
              <a:rPr lang="es-ES" sz="1700" dirty="0">
                <a:solidFill>
                  <a:srgbClr val="000000"/>
                </a:solidFill>
              </a:rPr>
              <a:t> XIX hasta la década de los cincuenta del siglo XX (final de la Segunda Guerra Mundial).</a:t>
            </a:r>
          </a:p>
          <a:p>
            <a:r>
              <a:rPr lang="es-ES" sz="1700" dirty="0">
                <a:solidFill>
                  <a:srgbClr val="000000"/>
                </a:solidFill>
              </a:rPr>
              <a:t>Comienza con la Declaración de Seneca Falls, de 1848. Entre 100 y 300 mujeres y hombres (la cifra varía según las fuentes) pertenecientes a movimientos sociales y organizaciones, lideradas por Elisabeth </a:t>
            </a:r>
            <a:r>
              <a:rPr lang="es-ES" sz="1700" dirty="0" err="1">
                <a:solidFill>
                  <a:srgbClr val="000000"/>
                </a:solidFill>
              </a:rPr>
              <a:t>Cady</a:t>
            </a:r>
            <a:r>
              <a:rPr lang="es-ES" sz="1700" dirty="0">
                <a:solidFill>
                  <a:srgbClr val="000000"/>
                </a:solidFill>
              </a:rPr>
              <a:t> Stanton y Lucrecia </a:t>
            </a:r>
            <a:r>
              <a:rPr lang="es-ES" sz="1700" dirty="0" err="1">
                <a:solidFill>
                  <a:srgbClr val="000000"/>
                </a:solidFill>
              </a:rPr>
              <a:t>Mott</a:t>
            </a:r>
            <a:r>
              <a:rPr lang="es-ES" sz="1700" dirty="0">
                <a:solidFill>
                  <a:srgbClr val="000000"/>
                </a:solidFill>
              </a:rPr>
              <a:t>, se reúnen en el Seneca Falls (EE.UU) y, tomando como base la declaración de Independencia norteamericana, reclaman la independencia de la mujer de las decisiones de padres y maridos así como el derecho al trabajo, al que daban prioridad por encima del derecho al voto. Los doce principios formulados exigen cambios en las costumbres y moral de la época y en la consecución de la plena ciudadanía de las mujeres.</a:t>
            </a:r>
          </a:p>
          <a:p>
            <a:r>
              <a:rPr lang="es-ES" sz="1700" dirty="0">
                <a:solidFill>
                  <a:srgbClr val="000000"/>
                </a:solidFill>
              </a:rPr>
              <a:t>En Inglaterra aparece el activismo en las sufragistas, lideradas por </a:t>
            </a:r>
            <a:r>
              <a:rPr lang="es-ES" sz="1700" dirty="0">
                <a:solidFill>
                  <a:srgbClr val="000000"/>
                </a:solidFill>
                <a:hlinkClick r:id="rId2">
                  <a:extLst>
                    <a:ext uri="{A12FA001-AC4F-418D-AE19-62706E023703}">
                      <ahyp:hlinkClr xmlns:ahyp="http://schemas.microsoft.com/office/drawing/2018/hyperlinkcolor" val="tx"/>
                    </a:ext>
                  </a:extLst>
                </a:hlinkClick>
              </a:rPr>
              <a:t>Emmeline </a:t>
            </a:r>
            <a:r>
              <a:rPr lang="es-ES" sz="1700" dirty="0" err="1">
                <a:solidFill>
                  <a:srgbClr val="000000"/>
                </a:solidFill>
                <a:hlinkClick r:id="rId2">
                  <a:extLst>
                    <a:ext uri="{A12FA001-AC4F-418D-AE19-62706E023703}">
                      <ahyp:hlinkClr xmlns:ahyp="http://schemas.microsoft.com/office/drawing/2018/hyperlinkcolor" val="tx"/>
                    </a:ext>
                  </a:extLst>
                </a:hlinkClick>
              </a:rPr>
              <a:t>Pankhurst</a:t>
            </a:r>
            <a:r>
              <a:rPr lang="es-ES" sz="1700" dirty="0">
                <a:solidFill>
                  <a:srgbClr val="000000"/>
                </a:solidFill>
              </a:rPr>
              <a:t>, y el debate sobre el sufragio universal se hace cada vez más intenso. Durante la primera mitad del siglo XX, se va incorporando a las legislaciones democráticas, a veces limitada en edad o estrato social. Es la primera reivindicación pacifista e introduce el término de solidaridad.</a:t>
            </a:r>
          </a:p>
          <a:p>
            <a:r>
              <a:rPr lang="es-ES" sz="1700" dirty="0">
                <a:solidFill>
                  <a:srgbClr val="000000"/>
                </a:solidFill>
              </a:rPr>
              <a:t>Socialmente, el se extiende a las clases media y baja. También se vincula a otras causas de derechos civiles, como la abolición de la esclavitud en Estados Unidos. En este sentido, destaca la figura de </a:t>
            </a:r>
            <a:r>
              <a:rPr lang="es-ES" sz="1700" dirty="0" err="1">
                <a:solidFill>
                  <a:srgbClr val="000000"/>
                </a:solidFill>
              </a:rPr>
              <a:t>Sojourner</a:t>
            </a:r>
            <a:r>
              <a:rPr lang="es-ES" sz="1700" dirty="0">
                <a:solidFill>
                  <a:srgbClr val="000000"/>
                </a:solidFill>
              </a:rPr>
              <a:t> </a:t>
            </a:r>
            <a:r>
              <a:rPr lang="es-ES" sz="1700" dirty="0" err="1">
                <a:solidFill>
                  <a:srgbClr val="000000"/>
                </a:solidFill>
              </a:rPr>
              <a:t>Truth</a:t>
            </a:r>
            <a:r>
              <a:rPr lang="es-ES" sz="1700" dirty="0">
                <a:solidFill>
                  <a:srgbClr val="000000"/>
                </a:solidFill>
              </a:rPr>
              <a:t> y su discurso '¿Acaso no soy mujer'('</a:t>
            </a:r>
            <a:r>
              <a:rPr lang="es-ES" sz="1700" dirty="0" err="1">
                <a:solidFill>
                  <a:srgbClr val="000000"/>
                </a:solidFill>
              </a:rPr>
              <a:t>Ain't</a:t>
            </a:r>
            <a:r>
              <a:rPr lang="es-ES" sz="1700" dirty="0">
                <a:solidFill>
                  <a:srgbClr val="000000"/>
                </a:solidFill>
              </a:rPr>
              <a:t> I a </a:t>
            </a:r>
            <a:r>
              <a:rPr lang="es-ES" sz="1700" dirty="0" err="1">
                <a:solidFill>
                  <a:srgbClr val="000000"/>
                </a:solidFill>
              </a:rPr>
              <a:t>woman</a:t>
            </a:r>
            <a:r>
              <a:rPr lang="es-ES" sz="1700" dirty="0">
                <a:solidFill>
                  <a:srgbClr val="000000"/>
                </a:solidFill>
              </a:rPr>
              <a:t>') de 1851.</a:t>
            </a:r>
          </a:p>
          <a:p>
            <a:r>
              <a:rPr lang="es-ES" sz="1700" dirty="0">
                <a:solidFill>
                  <a:srgbClr val="000000"/>
                </a:solidFill>
              </a:rPr>
              <a:t>Continúan, en paralelo al derecho al voto, las reivindicaciones sobre el acceso a la educación y, a partir de 1880, algunas mujeres comienzan a admitir mujeres en las aulas universitarias, aunque todavía es algo excepcional. Antes, la mujer fue logrando acceso a la educación primaria y secundaria, aunque todavía bajo el pretexto de ser buena madre y esposa.</a:t>
            </a:r>
          </a:p>
          <a:p>
            <a:endParaRPr lang="en-US" sz="800" dirty="0">
              <a:solidFill>
                <a:srgbClr val="000000"/>
              </a:solidFill>
            </a:endParaRPr>
          </a:p>
        </p:txBody>
      </p:sp>
      <p:pic>
        <p:nvPicPr>
          <p:cNvPr id="7" name="Imagen 6">
            <a:extLst>
              <a:ext uri="{FF2B5EF4-FFF2-40B4-BE49-F238E27FC236}">
                <a16:creationId xmlns:a16="http://schemas.microsoft.com/office/drawing/2014/main" id="{5DCA961A-45E0-4175-8BB2-5D6CD9570A78}"/>
              </a:ext>
            </a:extLst>
          </p:cNvPr>
          <p:cNvPicPr>
            <a:picLocks noChangeAspect="1"/>
          </p:cNvPicPr>
          <p:nvPr/>
        </p:nvPicPr>
        <p:blipFill rotWithShape="1">
          <a:blip r:embed="rId3">
            <a:alphaModFix/>
            <a:extLst/>
          </a:blip>
          <a:srcRect l="22830" r="12680" b="2"/>
          <a:stretch/>
        </p:blipFill>
        <p:spPr>
          <a:xfrm>
            <a:off x="20" y="797029"/>
            <a:ext cx="4970635" cy="5108471"/>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Tree>
    <p:extLst>
      <p:ext uri="{BB962C8B-B14F-4D97-AF65-F5344CB8AC3E}">
        <p14:creationId xmlns:p14="http://schemas.microsoft.com/office/powerpoint/2010/main" val="1911637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561E8C7D-DBFC-4C89-AE19-09548D73880E}"/>
              </a:ext>
            </a:extLst>
          </p:cNvPr>
          <p:cNvSpPr>
            <a:spLocks noGrp="1"/>
          </p:cNvSpPr>
          <p:nvPr>
            <p:ph type="title"/>
          </p:nvPr>
        </p:nvSpPr>
        <p:spPr>
          <a:xfrm>
            <a:off x="4384039" y="365125"/>
            <a:ext cx="7164493" cy="1325563"/>
          </a:xfrm>
        </p:spPr>
        <p:txBody>
          <a:bodyPr vert="horz" lIns="91440" tIns="45720" rIns="91440" bIns="45720" rtlCol="0" anchor="ctr">
            <a:normAutofit/>
          </a:bodyPr>
          <a:lstStyle/>
          <a:p>
            <a:br>
              <a:rPr lang="en-US" sz="2800" b="1" kern="1200" dirty="0">
                <a:solidFill>
                  <a:schemeClr val="tx1"/>
                </a:solidFill>
                <a:latin typeface="+mj-lt"/>
                <a:ea typeface="+mj-ea"/>
                <a:cs typeface="+mj-cs"/>
              </a:rPr>
            </a:br>
            <a:r>
              <a:rPr lang="en-US" sz="2800" b="1" kern="1200" dirty="0">
                <a:solidFill>
                  <a:schemeClr val="tx1"/>
                </a:solidFill>
                <a:latin typeface="+mj-lt"/>
                <a:ea typeface="+mj-ea"/>
                <a:cs typeface="+mj-cs"/>
              </a:rPr>
              <a:t>III </a:t>
            </a:r>
            <a:r>
              <a:rPr lang="en-US" sz="2800" b="1" kern="1200" dirty="0" err="1">
                <a:solidFill>
                  <a:schemeClr val="tx1"/>
                </a:solidFill>
                <a:latin typeface="+mj-lt"/>
                <a:ea typeface="+mj-ea"/>
                <a:cs typeface="+mj-cs"/>
              </a:rPr>
              <a:t>Feminismo</a:t>
            </a:r>
            <a:r>
              <a:rPr lang="en-US" sz="2800" b="1" kern="1200" dirty="0">
                <a:solidFill>
                  <a:schemeClr val="tx1"/>
                </a:solidFill>
                <a:latin typeface="+mj-lt"/>
                <a:ea typeface="+mj-ea"/>
                <a:cs typeface="+mj-cs"/>
              </a:rPr>
              <a:t> </a:t>
            </a:r>
            <a:r>
              <a:rPr lang="en-US" sz="2800" b="1" kern="1200" dirty="0" err="1">
                <a:solidFill>
                  <a:schemeClr val="tx1"/>
                </a:solidFill>
                <a:latin typeface="+mj-lt"/>
                <a:ea typeface="+mj-ea"/>
                <a:cs typeface="+mj-cs"/>
              </a:rPr>
              <a:t>Contemporáneo</a:t>
            </a:r>
            <a:br>
              <a:rPr lang="en-US" sz="2800" kern="1200" dirty="0">
                <a:solidFill>
                  <a:schemeClr val="tx1"/>
                </a:solidFill>
                <a:latin typeface="+mj-lt"/>
                <a:ea typeface="+mj-ea"/>
                <a:cs typeface="+mj-cs"/>
              </a:rPr>
            </a:br>
            <a:endParaRPr lang="en-US" sz="2800" kern="1200" dirty="0">
              <a:solidFill>
                <a:schemeClr val="tx1"/>
              </a:solidFill>
              <a:latin typeface="+mj-lt"/>
              <a:ea typeface="+mj-ea"/>
              <a:cs typeface="+mj-cs"/>
            </a:endParaRPr>
          </a:p>
        </p:txBody>
      </p:sp>
      <p:sp>
        <p:nvSpPr>
          <p:cNvPr id="7" name="Marcador de contenido 6">
            <a:extLst>
              <a:ext uri="{FF2B5EF4-FFF2-40B4-BE49-F238E27FC236}">
                <a16:creationId xmlns:a16="http://schemas.microsoft.com/office/drawing/2014/main" id="{0BAC0CF6-9A79-4022-ACC8-E625908C1231}"/>
              </a:ext>
            </a:extLst>
          </p:cNvPr>
          <p:cNvSpPr>
            <a:spLocks noGrp="1"/>
          </p:cNvSpPr>
          <p:nvPr>
            <p:ph sz="half" idx="1"/>
          </p:nvPr>
        </p:nvSpPr>
        <p:spPr>
          <a:xfrm>
            <a:off x="3906017" y="1690689"/>
            <a:ext cx="7962133" cy="4802186"/>
          </a:xfrm>
        </p:spPr>
        <p:txBody>
          <a:bodyPr vert="horz" lIns="91440" tIns="45720" rIns="91440" bIns="45720" rtlCol="0">
            <a:normAutofit/>
          </a:bodyPr>
          <a:lstStyle/>
          <a:p>
            <a:r>
              <a:rPr lang="es-ES" sz="1800" dirty="0"/>
              <a:t>Comienza con las revoluciones de los años 60 hasta la actualidad, aunque algunas teóricas marcan el punto final en los años 80.</a:t>
            </a:r>
          </a:p>
          <a:p>
            <a:r>
              <a:rPr lang="es-ES" sz="1800" dirty="0"/>
              <a:t>Se lucha contra la mujer como estereotipo sexual en los medios de comunicación, el arte y la publicidad. Los años cincuenta definen un tipo de femineidad, de la que se hace propaganda en la televisión y el cine. Los sesenta y setenta reflexionan acerca de esos modelos y se enfrentan a ellos.</a:t>
            </a:r>
          </a:p>
          <a:p>
            <a:r>
              <a:rPr lang="es-ES" sz="1800" dirty="0"/>
              <a:t>Pide la abolición del patriarcado: se toma consciencia de que más allá del derecho al voto, la educación y otros logros de las primera feministas, es la estructura social la que provoca desigualdades y sigue estableciendo jerarquías que benefician a los varones.</a:t>
            </a:r>
          </a:p>
          <a:p>
            <a:r>
              <a:rPr lang="es-ES" sz="1800" dirty="0"/>
              <a:t>Con el lema "lo personal es político" entran en el debate la sexualidad femenina, la violencia contra la mujer, la salud femenina, el aborto o la contracepción, entre otros.</a:t>
            </a:r>
          </a:p>
          <a:p>
            <a:r>
              <a:rPr lang="es-ES" sz="1800" dirty="0"/>
              <a:t>Desde los años ochenta, adquieren especial importancia las diversidades femeninas, el multiculturalismo, la solidaridad femenina y el debate, cada vez más intenso, entre diferentes corrientes del feminismo.</a:t>
            </a:r>
          </a:p>
          <a:p>
            <a:endParaRPr lang="en-US" sz="1600" dirty="0"/>
          </a:p>
        </p:txBody>
      </p:sp>
      <p:pic>
        <p:nvPicPr>
          <p:cNvPr id="9" name="Imagen 8" descr="Imagen que contiene persona, exterior, edificio, grupo&#10;&#10;Descripción generada con confianza muy alta">
            <a:extLst>
              <a:ext uri="{FF2B5EF4-FFF2-40B4-BE49-F238E27FC236}">
                <a16:creationId xmlns:a16="http://schemas.microsoft.com/office/drawing/2014/main" id="{1E1E1F7C-BA1F-49C5-B96F-31DC907CDB79}"/>
              </a:ext>
            </a:extLst>
          </p:cNvPr>
          <p:cNvPicPr>
            <a:picLocks noChangeAspect="1"/>
          </p:cNvPicPr>
          <p:nvPr/>
        </p:nvPicPr>
        <p:blipFill rotWithShape="1">
          <a:blip r:embed="rId2">
            <a:extLst>
              <a:ext uri="{28A0092B-C50C-407E-A947-70E740481C1C}">
                <a14:useLocalDpi xmlns:a14="http://schemas.microsoft.com/office/drawing/2010/main" val="0"/>
              </a:ext>
            </a:extLst>
          </a:blip>
          <a:srcRect l="10941" r="27499" b="-1"/>
          <a:stretch/>
        </p:blipFill>
        <p:spPr>
          <a:xfrm>
            <a:off x="480060" y="1571345"/>
            <a:ext cx="3425957" cy="3714828"/>
          </a:xfrm>
          <a:prstGeom prst="rect">
            <a:avLst/>
          </a:prstGeom>
        </p:spPr>
      </p:pic>
    </p:spTree>
    <p:extLst>
      <p:ext uri="{BB962C8B-B14F-4D97-AF65-F5344CB8AC3E}">
        <p14:creationId xmlns:p14="http://schemas.microsoft.com/office/powerpoint/2010/main" val="21402333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1" name="Freeform: Shape 8">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10">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8001507D-AF0E-4AE3-A864-1A527A2F0CBD}"/>
              </a:ext>
            </a:extLst>
          </p:cNvPr>
          <p:cNvSpPr>
            <a:spLocks noGrp="1"/>
          </p:cNvSpPr>
          <p:nvPr>
            <p:ph type="title"/>
          </p:nvPr>
        </p:nvSpPr>
        <p:spPr>
          <a:xfrm>
            <a:off x="476811" y="777240"/>
            <a:ext cx="2628901" cy="3342392"/>
          </a:xfrm>
        </p:spPr>
        <p:txBody>
          <a:bodyPr anchor="t">
            <a:normAutofit fontScale="90000"/>
          </a:bodyPr>
          <a:lstStyle/>
          <a:p>
            <a:r>
              <a:rPr lang="es-CL" sz="3300" b="1" dirty="0">
                <a:solidFill>
                  <a:schemeClr val="bg1"/>
                </a:solidFill>
                <a:latin typeface="+mn-lt"/>
              </a:rPr>
              <a:t>EL MARXISMO Y EL FEMINISMO</a:t>
            </a:r>
            <a:br>
              <a:rPr lang="es-CL" sz="3300" b="1" dirty="0">
                <a:solidFill>
                  <a:schemeClr val="bg1"/>
                </a:solidFill>
                <a:latin typeface="+mn-lt"/>
              </a:rPr>
            </a:br>
            <a:br>
              <a:rPr lang="es-CL" sz="3300" b="1" dirty="0">
                <a:solidFill>
                  <a:schemeClr val="bg1"/>
                </a:solidFill>
                <a:latin typeface="+mn-lt"/>
              </a:rPr>
            </a:br>
            <a:r>
              <a:rPr lang="es-CL" sz="3300" b="1" dirty="0">
                <a:solidFill>
                  <a:schemeClr val="bg1"/>
                </a:solidFill>
                <a:latin typeface="+mn-lt"/>
              </a:rPr>
              <a:t>MARX</a:t>
            </a:r>
            <a:br>
              <a:rPr lang="es-CL" sz="3300" b="1" dirty="0">
                <a:solidFill>
                  <a:schemeClr val="bg1"/>
                </a:solidFill>
                <a:latin typeface="+mn-lt"/>
              </a:rPr>
            </a:br>
            <a:r>
              <a:rPr lang="es-CL" sz="3300" b="1" dirty="0">
                <a:solidFill>
                  <a:schemeClr val="bg1"/>
                </a:solidFill>
                <a:latin typeface="+mn-lt"/>
              </a:rPr>
              <a:t>ENGELS</a:t>
            </a:r>
            <a:br>
              <a:rPr lang="es-CL" sz="3300" b="1" dirty="0">
                <a:solidFill>
                  <a:schemeClr val="bg1"/>
                </a:solidFill>
                <a:latin typeface="+mn-lt"/>
              </a:rPr>
            </a:br>
            <a:r>
              <a:rPr lang="es-CL" sz="3300" b="1" dirty="0">
                <a:solidFill>
                  <a:schemeClr val="bg1"/>
                </a:solidFill>
                <a:latin typeface="+mn-lt"/>
              </a:rPr>
              <a:t>BEBEL</a:t>
            </a:r>
            <a:br>
              <a:rPr lang="es-CL" sz="3300" b="1" dirty="0">
                <a:solidFill>
                  <a:schemeClr val="bg1"/>
                </a:solidFill>
                <a:latin typeface="+mn-lt"/>
              </a:rPr>
            </a:br>
            <a:r>
              <a:rPr lang="es-CL" sz="3300" b="1" dirty="0">
                <a:solidFill>
                  <a:schemeClr val="bg1"/>
                </a:solidFill>
                <a:latin typeface="+mn-lt"/>
              </a:rPr>
              <a:t>ZETKIN</a:t>
            </a:r>
            <a:br>
              <a:rPr lang="es-CL" sz="3300" b="1" dirty="0">
                <a:solidFill>
                  <a:schemeClr val="bg1"/>
                </a:solidFill>
                <a:latin typeface="+mn-lt"/>
              </a:rPr>
            </a:br>
            <a:r>
              <a:rPr lang="es-CL" sz="3300" b="1" dirty="0">
                <a:solidFill>
                  <a:schemeClr val="bg1"/>
                </a:solidFill>
                <a:latin typeface="+mn-lt"/>
              </a:rPr>
              <a:t>KOLLONTAI</a:t>
            </a:r>
            <a:br>
              <a:rPr lang="es-CL" sz="3300" b="1" dirty="0">
                <a:solidFill>
                  <a:schemeClr val="bg1"/>
                </a:solidFill>
                <a:latin typeface="+mn-lt"/>
              </a:rPr>
            </a:br>
            <a:br>
              <a:rPr lang="es-CL" sz="3300" dirty="0">
                <a:solidFill>
                  <a:schemeClr val="bg1"/>
                </a:solidFill>
              </a:rPr>
            </a:br>
            <a:endParaRPr lang="es-CL" sz="3300" dirty="0">
              <a:solidFill>
                <a:schemeClr val="bg1"/>
              </a:solidFill>
            </a:endParaRPr>
          </a:p>
        </p:txBody>
      </p:sp>
      <p:sp>
        <p:nvSpPr>
          <p:cNvPr id="3" name="Marcador de contenido 2">
            <a:extLst>
              <a:ext uri="{FF2B5EF4-FFF2-40B4-BE49-F238E27FC236}">
                <a16:creationId xmlns:a16="http://schemas.microsoft.com/office/drawing/2014/main" id="{9DC85F10-EF03-45BC-9D4F-FC164B4A7528}"/>
              </a:ext>
            </a:extLst>
          </p:cNvPr>
          <p:cNvSpPr>
            <a:spLocks noGrp="1"/>
          </p:cNvSpPr>
          <p:nvPr>
            <p:ph sz="half" idx="1"/>
          </p:nvPr>
        </p:nvSpPr>
        <p:spPr>
          <a:xfrm>
            <a:off x="4315140" y="777240"/>
            <a:ext cx="3413760" cy="4999093"/>
          </a:xfrm>
        </p:spPr>
        <p:txBody>
          <a:bodyPr>
            <a:normAutofit/>
          </a:bodyPr>
          <a:lstStyle/>
          <a:p>
            <a:r>
              <a:rPr lang="es-CL" sz="2000" dirty="0"/>
              <a:t> </a:t>
            </a:r>
            <a:r>
              <a:rPr lang="es-CL" sz="2000" i="1" dirty="0"/>
              <a:t>La ideología alemana</a:t>
            </a:r>
            <a:r>
              <a:rPr lang="es-CL" sz="2000" dirty="0"/>
              <a:t> (escrita en 1846, pero publicada por primera vez en 1932).</a:t>
            </a:r>
          </a:p>
          <a:p>
            <a:endParaRPr lang="es-CL" sz="2000" dirty="0"/>
          </a:p>
          <a:p>
            <a:endParaRPr lang="es-CL" sz="2000" dirty="0"/>
          </a:p>
          <a:p>
            <a:r>
              <a:rPr lang="es-CL" sz="2000" i="1" dirty="0"/>
              <a:t>El origen de la familia, de la propiedad privada y del Estado</a:t>
            </a:r>
            <a:r>
              <a:rPr lang="es-CL" sz="2000" dirty="0"/>
              <a:t> (1884).</a:t>
            </a:r>
          </a:p>
        </p:txBody>
      </p:sp>
      <p:sp>
        <p:nvSpPr>
          <p:cNvPr id="4" name="Marcador de contenido 3">
            <a:extLst>
              <a:ext uri="{FF2B5EF4-FFF2-40B4-BE49-F238E27FC236}">
                <a16:creationId xmlns:a16="http://schemas.microsoft.com/office/drawing/2014/main" id="{915B5603-D270-4EA0-84FA-127DCA5CB74D}"/>
              </a:ext>
            </a:extLst>
          </p:cNvPr>
          <p:cNvSpPr>
            <a:spLocks noGrp="1"/>
          </p:cNvSpPr>
          <p:nvPr>
            <p:ph sz="half" idx="2"/>
          </p:nvPr>
        </p:nvSpPr>
        <p:spPr>
          <a:xfrm>
            <a:off x="7811812" y="297180"/>
            <a:ext cx="3995378" cy="5932170"/>
          </a:xfrm>
        </p:spPr>
        <p:txBody>
          <a:bodyPr>
            <a:noAutofit/>
          </a:bodyPr>
          <a:lstStyle/>
          <a:p>
            <a:r>
              <a:rPr lang="es-CL" sz="1600" dirty="0"/>
              <a:t> </a:t>
            </a:r>
            <a:r>
              <a:rPr lang="es-CL" sz="2000" dirty="0"/>
              <a:t>Marx y Engels plantearon que la primera división del trabajo derivaba del hecho de que la mujer se embarazaba y se dedicaba a cuidar a sus hijos. Desde su punto de vista, era una división “natural” de las tareas masculinas y femeninas.</a:t>
            </a:r>
          </a:p>
          <a:p>
            <a:r>
              <a:rPr lang="es-CL" sz="2000" dirty="0"/>
              <a:t>, Engels subrayaba que “la emancipación de la mujer no se hace posible sino cuando esta puede participar en gran escala, en escala social, en la producción y el trabajo doméstico no le ocupa sino un tiempo insignificante”. Por consiguiente, el fin socialista debería ser crear las condiciones necesarias para permitir el trabajo de la mujer fuera de la casa, pero no librarla de la responsabilidad “natural” de su sexo.</a:t>
            </a:r>
          </a:p>
        </p:txBody>
      </p:sp>
    </p:spTree>
    <p:extLst>
      <p:ext uri="{BB962C8B-B14F-4D97-AF65-F5344CB8AC3E}">
        <p14:creationId xmlns:p14="http://schemas.microsoft.com/office/powerpoint/2010/main" val="45831910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9717918-6CDC-44C3-8046-44F20E95C8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3062" y="4905782"/>
            <a:ext cx="2676525" cy="1978025"/>
          </a:xfrm>
          <a:prstGeom prst="ellipse">
            <a:avLst/>
          </a:prstGeom>
          <a:ln>
            <a:noFill/>
          </a:ln>
          <a:effectLst>
            <a:softEdge rad="112500"/>
          </a:effectLst>
        </p:spPr>
      </p:pic>
      <p:sp>
        <p:nvSpPr>
          <p:cNvPr id="2" name="Título 1">
            <a:extLst>
              <a:ext uri="{FF2B5EF4-FFF2-40B4-BE49-F238E27FC236}">
                <a16:creationId xmlns:a16="http://schemas.microsoft.com/office/drawing/2014/main" id="{29FA31F9-743B-4323-845A-F4944F39A463}"/>
              </a:ext>
            </a:extLst>
          </p:cNvPr>
          <p:cNvSpPr>
            <a:spLocks noGrp="1"/>
          </p:cNvSpPr>
          <p:nvPr>
            <p:ph type="title"/>
          </p:nvPr>
        </p:nvSpPr>
        <p:spPr>
          <a:xfrm>
            <a:off x="2478882" y="361158"/>
            <a:ext cx="7986712" cy="525465"/>
          </a:xfrm>
        </p:spPr>
        <p:txBody>
          <a:bodyPr>
            <a:normAutofit/>
          </a:bodyPr>
          <a:lstStyle/>
          <a:p>
            <a:pPr algn="ctr"/>
            <a:r>
              <a:rPr lang="es-CL" sz="2800" b="1" dirty="0">
                <a:latin typeface="+mn-lt"/>
              </a:rPr>
              <a:t>PROXIMOS Y DISTANTES</a:t>
            </a:r>
          </a:p>
        </p:txBody>
      </p:sp>
      <p:sp>
        <p:nvSpPr>
          <p:cNvPr id="3" name="Marcador de contenido 2">
            <a:extLst>
              <a:ext uri="{FF2B5EF4-FFF2-40B4-BE49-F238E27FC236}">
                <a16:creationId xmlns:a16="http://schemas.microsoft.com/office/drawing/2014/main" id="{ED839A04-7FD3-4676-AB69-01EA23EF8D4F}"/>
              </a:ext>
            </a:extLst>
          </p:cNvPr>
          <p:cNvSpPr>
            <a:spLocks noGrp="1"/>
          </p:cNvSpPr>
          <p:nvPr>
            <p:ph sz="half" idx="1"/>
          </p:nvPr>
        </p:nvSpPr>
        <p:spPr>
          <a:xfrm>
            <a:off x="228601" y="623891"/>
            <a:ext cx="3271836" cy="2419350"/>
          </a:xfrm>
        </p:spPr>
        <p:txBody>
          <a:bodyPr>
            <a:noAutofit/>
          </a:bodyPr>
          <a:lstStyle/>
          <a:p>
            <a:r>
              <a:rPr lang="es-CL" sz="1800" dirty="0"/>
              <a:t>Un porcentaje importante de teóricas feministas radicales provenían de grupos de izquierda (marxistas)</a:t>
            </a:r>
          </a:p>
          <a:p>
            <a:r>
              <a:rPr lang="es-CL" sz="1800" dirty="0"/>
              <a:t>La opresión de las mujeres y de las clases fueron anteriores a la explotación del trabajo asalariado.</a:t>
            </a:r>
          </a:p>
        </p:txBody>
      </p:sp>
      <p:sp>
        <p:nvSpPr>
          <p:cNvPr id="4" name="Marcador de contenido 3">
            <a:extLst>
              <a:ext uri="{FF2B5EF4-FFF2-40B4-BE49-F238E27FC236}">
                <a16:creationId xmlns:a16="http://schemas.microsoft.com/office/drawing/2014/main" id="{50DA068A-F669-42DF-9B44-50AD094B3828}"/>
              </a:ext>
            </a:extLst>
          </p:cNvPr>
          <p:cNvSpPr>
            <a:spLocks noGrp="1"/>
          </p:cNvSpPr>
          <p:nvPr>
            <p:ph sz="half" idx="2"/>
          </p:nvPr>
        </p:nvSpPr>
        <p:spPr>
          <a:xfrm>
            <a:off x="6472238" y="1085849"/>
            <a:ext cx="4881562" cy="4243389"/>
          </a:xfrm>
        </p:spPr>
        <p:txBody>
          <a:bodyPr>
            <a:normAutofit fontScale="92500" lnSpcReduction="10000"/>
          </a:bodyPr>
          <a:lstStyle/>
          <a:p>
            <a:r>
              <a:rPr lang="es-CL" sz="2000" dirty="0"/>
              <a:t>Posiciones antagónicas entre el feminismo radical y la izquierda ortodoxa. Cuestionando las concepciones marxistas sobre la opresión de la mujer.</a:t>
            </a:r>
          </a:p>
          <a:p>
            <a:r>
              <a:rPr lang="es-CL" sz="2000" dirty="0"/>
              <a:t>Resultado nace el feminismo socialista que busca combinar el análisis marxista de clase con el análisis de la opresión sobre la mujer, osea” la relación entre la sociedad patriarcal y la sociedad de clases”.</a:t>
            </a:r>
          </a:p>
          <a:p>
            <a:r>
              <a:rPr lang="es-CL" sz="2000" dirty="0"/>
              <a:t> Las feministas radicales son el resultado de la desilusión de las mujeres ante el  socialismo que surge de la revolución.</a:t>
            </a:r>
          </a:p>
          <a:p>
            <a:r>
              <a:rPr lang="es-CL" sz="2000" dirty="0"/>
              <a:t>Afirman que si es necesaria una revolución para cambiar el sistema económico, pero insuficiente para la liberación de la mujer.</a:t>
            </a:r>
          </a:p>
        </p:txBody>
      </p:sp>
      <p:sp>
        <p:nvSpPr>
          <p:cNvPr id="5" name="CuadroTexto 4">
            <a:extLst>
              <a:ext uri="{FF2B5EF4-FFF2-40B4-BE49-F238E27FC236}">
                <a16:creationId xmlns:a16="http://schemas.microsoft.com/office/drawing/2014/main" id="{2DE1F4D3-4826-4166-B5B4-855408034F6D}"/>
              </a:ext>
            </a:extLst>
          </p:cNvPr>
          <p:cNvSpPr txBox="1"/>
          <p:nvPr/>
        </p:nvSpPr>
        <p:spPr>
          <a:xfrm>
            <a:off x="228600" y="3059123"/>
            <a:ext cx="5953487" cy="3693319"/>
          </a:xfrm>
          <a:prstGeom prst="rect">
            <a:avLst/>
          </a:prstGeom>
          <a:noFill/>
        </p:spPr>
        <p:txBody>
          <a:bodyPr wrap="square" rtlCol="0">
            <a:spAutoFit/>
          </a:bodyPr>
          <a:lstStyle/>
          <a:p>
            <a:pPr algn="just"/>
            <a:r>
              <a:rPr lang="es-CL" dirty="0"/>
              <a:t>Feministas liberales posan sus miradas en el modernismo osea el capitalismo quien con sus avances tecnológicos, sus riquezas y abundancias y con el desarrollo de la “democracia” como régimen político ofrecía  las condiciones para la lucha por la equidad de género</a:t>
            </a:r>
          </a:p>
          <a:p>
            <a:pPr algn="just"/>
            <a:r>
              <a:rPr lang="es-CL" dirty="0"/>
              <a:t>Feministas radicales posicionan al patriarcado (dominación masculina) en todas las sociedades existentes, son afines a la posición socialista de que en el sistema capitalista es imposible la liberación humana, pero son escépticas a la capacidad del socialismo para crear una democracia verdadera. </a:t>
            </a:r>
          </a:p>
          <a:p>
            <a:pPr algn="just"/>
            <a:r>
              <a:rPr lang="es-CL" dirty="0"/>
              <a:t>Cambio social precedido de una revolución cultural</a:t>
            </a:r>
          </a:p>
          <a:p>
            <a:pPr algn="just"/>
            <a:r>
              <a:rPr lang="es-CL" dirty="0"/>
              <a:t>Concienciación.</a:t>
            </a:r>
          </a:p>
        </p:txBody>
      </p:sp>
      <p:pic>
        <p:nvPicPr>
          <p:cNvPr id="7" name="Imagen 6">
            <a:extLst>
              <a:ext uri="{FF2B5EF4-FFF2-40B4-BE49-F238E27FC236}">
                <a16:creationId xmlns:a16="http://schemas.microsoft.com/office/drawing/2014/main" id="{89176C88-8A88-49F4-AD20-CA6FF71A0E72}"/>
              </a:ext>
            </a:extLst>
          </p:cNvPr>
          <p:cNvPicPr>
            <a:picLocks noChangeAspect="1"/>
          </p:cNvPicPr>
          <p:nvPr/>
        </p:nvPicPr>
        <p:blipFill>
          <a:blip r:embed="rId3"/>
          <a:stretch>
            <a:fillRect/>
          </a:stretch>
        </p:blipFill>
        <p:spPr>
          <a:xfrm>
            <a:off x="3557587" y="854870"/>
            <a:ext cx="2624500" cy="1957392"/>
          </a:xfrm>
          <a:prstGeom prst="ellipse">
            <a:avLst/>
          </a:prstGeom>
          <a:ln>
            <a:noFill/>
          </a:ln>
          <a:effectLst>
            <a:softEdge rad="112500"/>
          </a:effectLst>
        </p:spPr>
      </p:pic>
    </p:spTree>
    <p:extLst>
      <p:ext uri="{BB962C8B-B14F-4D97-AF65-F5344CB8AC3E}">
        <p14:creationId xmlns:p14="http://schemas.microsoft.com/office/powerpoint/2010/main" val="4269048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FB362D71-CFEF-4F2B-8625-48EED6299B0C}"/>
              </a:ext>
            </a:extLst>
          </p:cNvPr>
          <p:cNvPicPr>
            <a:picLocks noChangeAspect="1"/>
          </p:cNvPicPr>
          <p:nvPr/>
        </p:nvPicPr>
        <p:blipFill rotWithShape="1">
          <a:blip r:embed="rId2"/>
          <a:srcRect t="185" r="-3" b="20987"/>
          <a:stretch/>
        </p:blipFill>
        <p:spPr>
          <a:xfrm>
            <a:off x="5162052" y="3272588"/>
            <a:ext cx="6105382" cy="3585411"/>
          </a:xfrm>
          <a:prstGeom prst="rect">
            <a:avLst/>
          </a:prstGeom>
        </p:spPr>
      </p:pic>
      <p:pic>
        <p:nvPicPr>
          <p:cNvPr id="7" name="Imagen 6">
            <a:extLst>
              <a:ext uri="{FF2B5EF4-FFF2-40B4-BE49-F238E27FC236}">
                <a16:creationId xmlns:a16="http://schemas.microsoft.com/office/drawing/2014/main" id="{8B2BE37C-F76E-4F79-BB41-23F0F133B575}"/>
              </a:ext>
            </a:extLst>
          </p:cNvPr>
          <p:cNvPicPr>
            <a:picLocks noChangeAspect="1"/>
          </p:cNvPicPr>
          <p:nvPr/>
        </p:nvPicPr>
        <p:blipFill rotWithShape="1">
          <a:blip r:embed="rId3"/>
          <a:srcRect t="5295" r="1" b="1"/>
          <a:stretch/>
        </p:blipFill>
        <p:spPr>
          <a:xfrm>
            <a:off x="20" y="9"/>
            <a:ext cx="7279893" cy="3895335"/>
          </a:xfrm>
          <a:custGeom>
            <a:avLst/>
            <a:gdLst>
              <a:gd name="connsiteX0" fmla="*/ 0 w 7279913"/>
              <a:gd name="connsiteY0" fmla="*/ 0 h 3895335"/>
              <a:gd name="connsiteX1" fmla="*/ 7279913 w 7279913"/>
              <a:gd name="connsiteY1" fmla="*/ 0 h 3895335"/>
              <a:gd name="connsiteX2" fmla="*/ 7279913 w 7279913"/>
              <a:gd name="connsiteY2" fmla="*/ 3116976 h 3895335"/>
              <a:gd name="connsiteX3" fmla="*/ 5011287 w 7279913"/>
              <a:gd name="connsiteY3" fmla="*/ 3116976 h 3895335"/>
              <a:gd name="connsiteX4" fmla="*/ 5011287 w 7279913"/>
              <a:gd name="connsiteY4" fmla="*/ 3895335 h 3895335"/>
              <a:gd name="connsiteX5" fmla="*/ 0 w 7279913"/>
              <a:gd name="connsiteY5" fmla="*/ 3895335 h 389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5" name="Imagen 4">
            <a:extLst>
              <a:ext uri="{FF2B5EF4-FFF2-40B4-BE49-F238E27FC236}">
                <a16:creationId xmlns:a16="http://schemas.microsoft.com/office/drawing/2014/main" id="{033D982D-2444-4BF2-AFA2-83CF8B8B6BDE}"/>
              </a:ext>
            </a:extLst>
          </p:cNvPr>
          <p:cNvPicPr>
            <a:picLocks noChangeAspect="1"/>
          </p:cNvPicPr>
          <p:nvPr/>
        </p:nvPicPr>
        <p:blipFill rotWithShape="1">
          <a:blip r:embed="rId4"/>
          <a:srcRect t="13967" r="-1" b="24216"/>
          <a:stretch/>
        </p:blipFill>
        <p:spPr>
          <a:xfrm>
            <a:off x="7458302" y="-22547"/>
            <a:ext cx="3809132" cy="3139531"/>
          </a:xfrm>
          <a:prstGeom prst="rect">
            <a:avLst/>
          </a:prstGeom>
        </p:spPr>
      </p:pic>
      <p:sp>
        <p:nvSpPr>
          <p:cNvPr id="12" name="Rectangle 11">
            <a:extLst>
              <a:ext uri="{FF2B5EF4-FFF2-40B4-BE49-F238E27FC236}">
                <a16:creationId xmlns:a16="http://schemas.microsoft.com/office/drawing/2014/main" id="{36A1CAC3-A129-43F8-8881-63D3E319A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5CCE41C-FBFB-44B8-BE25-7F555613C1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uadroTexto 12">
            <a:extLst>
              <a:ext uri="{FF2B5EF4-FFF2-40B4-BE49-F238E27FC236}">
                <a16:creationId xmlns:a16="http://schemas.microsoft.com/office/drawing/2014/main" id="{810DE5D2-716E-43D8-B48C-8DF8BE18A32F}"/>
              </a:ext>
            </a:extLst>
          </p:cNvPr>
          <p:cNvSpPr txBox="1"/>
          <p:nvPr/>
        </p:nvSpPr>
        <p:spPr>
          <a:xfrm>
            <a:off x="328613" y="4443413"/>
            <a:ext cx="4343400" cy="1384995"/>
          </a:xfrm>
          <a:prstGeom prst="rect">
            <a:avLst/>
          </a:prstGeom>
          <a:noFill/>
        </p:spPr>
        <p:txBody>
          <a:bodyPr wrap="square" rtlCol="0">
            <a:spAutoFit/>
          </a:bodyPr>
          <a:lstStyle/>
          <a:p>
            <a:r>
              <a:rPr lang="es-CL" sz="2800" dirty="0">
                <a:solidFill>
                  <a:schemeClr val="accent6">
                    <a:lumMod val="20000"/>
                    <a:lumOff val="80000"/>
                  </a:schemeClr>
                </a:solidFill>
              </a:rPr>
              <a:t>AUGUST BEBEL</a:t>
            </a:r>
          </a:p>
          <a:p>
            <a:r>
              <a:rPr lang="es-CL" sz="2800" dirty="0">
                <a:solidFill>
                  <a:schemeClr val="accent6">
                    <a:lumMod val="20000"/>
                    <a:lumOff val="80000"/>
                  </a:schemeClr>
                </a:solidFill>
              </a:rPr>
              <a:t>CLARA ZETKIN</a:t>
            </a:r>
          </a:p>
          <a:p>
            <a:r>
              <a:rPr lang="es-CL" sz="2800" dirty="0">
                <a:solidFill>
                  <a:schemeClr val="accent6">
                    <a:lumMod val="20000"/>
                    <a:lumOff val="80000"/>
                  </a:schemeClr>
                </a:solidFill>
              </a:rPr>
              <a:t>ALEJANDRA KOLLONTAI</a:t>
            </a:r>
          </a:p>
        </p:txBody>
      </p:sp>
    </p:spTree>
    <p:extLst>
      <p:ext uri="{BB962C8B-B14F-4D97-AF65-F5344CB8AC3E}">
        <p14:creationId xmlns:p14="http://schemas.microsoft.com/office/powerpoint/2010/main" val="1748992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echa: a la izquierda y derecha 2">
            <a:extLst>
              <a:ext uri="{FF2B5EF4-FFF2-40B4-BE49-F238E27FC236}">
                <a16:creationId xmlns:a16="http://schemas.microsoft.com/office/drawing/2014/main" id="{5BD4989F-0252-4209-AAF9-94AB145F03AA}"/>
              </a:ext>
            </a:extLst>
          </p:cNvPr>
          <p:cNvSpPr/>
          <p:nvPr/>
        </p:nvSpPr>
        <p:spPr>
          <a:xfrm>
            <a:off x="200025" y="3716893"/>
            <a:ext cx="11301413" cy="3693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CuadroTexto 5">
            <a:extLst>
              <a:ext uri="{FF2B5EF4-FFF2-40B4-BE49-F238E27FC236}">
                <a16:creationId xmlns:a16="http://schemas.microsoft.com/office/drawing/2014/main" id="{3120463B-9833-4810-9C59-E0664344D80E}"/>
              </a:ext>
            </a:extLst>
          </p:cNvPr>
          <p:cNvSpPr txBox="1"/>
          <p:nvPr/>
        </p:nvSpPr>
        <p:spPr>
          <a:xfrm>
            <a:off x="0" y="4189824"/>
            <a:ext cx="11289983" cy="1708160"/>
          </a:xfrm>
          <a:prstGeom prst="rect">
            <a:avLst/>
          </a:prstGeom>
          <a:noFill/>
        </p:spPr>
        <p:txBody>
          <a:bodyPr wrap="square" rtlCol="0">
            <a:spAutoFit/>
          </a:bodyPr>
          <a:lstStyle/>
          <a:p>
            <a:r>
              <a:rPr lang="es-CL" sz="1100" b="1" dirty="0"/>
              <a:t>D. AMUNATEGUÍ     L.  5.437       MEMCH                             Derecho al voto        SERNAM      T. DE BLANCAS    LEY 19.591        L.  LOCE          SALA CUNA       L. 20.166     L. 20.418     20.545</a:t>
            </a:r>
          </a:p>
          <a:p>
            <a:r>
              <a:rPr lang="es-CL" sz="1100" b="1" dirty="0"/>
              <a:t>                                                          CONSEJO NAC . DE                                                                                                                                L.  20.066                                                                   </a:t>
            </a:r>
          </a:p>
          <a:p>
            <a:r>
              <a:rPr lang="es-CL" sz="1100" b="1" dirty="0"/>
              <a:t>                                                           P. CÍVICO FEMENINO</a:t>
            </a:r>
          </a:p>
          <a:p>
            <a:r>
              <a:rPr lang="es-CL" sz="1100" b="1" dirty="0"/>
              <a:t>                                                           U.FEMENINA DE CHILE</a:t>
            </a:r>
          </a:p>
          <a:p>
            <a:r>
              <a:rPr lang="es-CL" sz="1100" b="1" dirty="0"/>
              <a:t>                                                           ASOC. MUJERES UNIV.</a:t>
            </a:r>
          </a:p>
          <a:p>
            <a:r>
              <a:rPr lang="es-CL" sz="1100" b="1" dirty="0"/>
              <a:t>                                                           COMITÉ NAC. PRO D. MUJERES</a:t>
            </a:r>
          </a:p>
          <a:p>
            <a:r>
              <a:rPr lang="es-CL" sz="1100" b="1" dirty="0"/>
              <a:t>                                                           FECHIF</a:t>
            </a:r>
          </a:p>
          <a:p>
            <a:endParaRPr lang="es-CL" sz="1400" b="1" dirty="0"/>
          </a:p>
          <a:p>
            <a:r>
              <a:rPr lang="es-CL" sz="1400" b="1" dirty="0"/>
              <a:t>                                   </a:t>
            </a:r>
          </a:p>
        </p:txBody>
      </p:sp>
      <p:sp>
        <p:nvSpPr>
          <p:cNvPr id="8" name="CuadroTexto 7">
            <a:extLst>
              <a:ext uri="{FF2B5EF4-FFF2-40B4-BE49-F238E27FC236}">
                <a16:creationId xmlns:a16="http://schemas.microsoft.com/office/drawing/2014/main" id="{AAEA8681-D3BD-45CF-BDE7-43B0592AB69F}"/>
              </a:ext>
            </a:extLst>
          </p:cNvPr>
          <p:cNvSpPr txBox="1"/>
          <p:nvPr/>
        </p:nvSpPr>
        <p:spPr>
          <a:xfrm>
            <a:off x="200025" y="2948940"/>
            <a:ext cx="11301413" cy="307777"/>
          </a:xfrm>
          <a:prstGeom prst="rect">
            <a:avLst/>
          </a:prstGeom>
          <a:noFill/>
        </p:spPr>
        <p:txBody>
          <a:bodyPr wrap="square" rtlCol="0">
            <a:spAutoFit/>
          </a:bodyPr>
          <a:lstStyle/>
          <a:p>
            <a:r>
              <a:rPr lang="es-CL" sz="1400" b="1" dirty="0"/>
              <a:t>1878           1934           1919 – 1940               1949                   1991        1995                1998              2000          2002              2006       2010          2011                               </a:t>
            </a:r>
          </a:p>
        </p:txBody>
      </p:sp>
    </p:spTree>
    <p:extLst>
      <p:ext uri="{BB962C8B-B14F-4D97-AF65-F5344CB8AC3E}">
        <p14:creationId xmlns:p14="http://schemas.microsoft.com/office/powerpoint/2010/main" val="3052859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120CE71-8647-4D47-B293-7042C655A8FE}"/>
              </a:ext>
            </a:extLst>
          </p:cNvPr>
          <p:cNvPicPr>
            <a:picLocks noChangeAspect="1"/>
          </p:cNvPicPr>
          <p:nvPr/>
        </p:nvPicPr>
        <p:blipFill>
          <a:blip r:embed="rId2"/>
          <a:stretch>
            <a:fillRect/>
          </a:stretch>
        </p:blipFill>
        <p:spPr>
          <a:xfrm>
            <a:off x="186186" y="250722"/>
            <a:ext cx="11819628" cy="6356555"/>
          </a:xfrm>
          <a:prstGeom prst="rect">
            <a:avLst/>
          </a:prstGeom>
        </p:spPr>
      </p:pic>
    </p:spTree>
    <p:extLst>
      <p:ext uri="{BB962C8B-B14F-4D97-AF65-F5344CB8AC3E}">
        <p14:creationId xmlns:p14="http://schemas.microsoft.com/office/powerpoint/2010/main" val="2607858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51C8269-01A6-4FC3-9A00-B9665668BC68}"/>
              </a:ext>
            </a:extLst>
          </p:cNvPr>
          <p:cNvPicPr>
            <a:picLocks noChangeAspect="1"/>
          </p:cNvPicPr>
          <p:nvPr/>
        </p:nvPicPr>
        <p:blipFill>
          <a:blip r:embed="rId2"/>
          <a:stretch>
            <a:fillRect/>
          </a:stretch>
        </p:blipFill>
        <p:spPr>
          <a:xfrm>
            <a:off x="4114799" y="214314"/>
            <a:ext cx="8034337" cy="6643686"/>
          </a:xfrm>
          <a:prstGeom prst="rect">
            <a:avLst/>
          </a:prstGeom>
        </p:spPr>
      </p:pic>
      <p:sp>
        <p:nvSpPr>
          <p:cNvPr id="3" name="CuadroTexto 2">
            <a:extLst>
              <a:ext uri="{FF2B5EF4-FFF2-40B4-BE49-F238E27FC236}">
                <a16:creationId xmlns:a16="http://schemas.microsoft.com/office/drawing/2014/main" id="{F4AFAD38-C61B-401E-B0CA-35BC64E0E6A3}"/>
              </a:ext>
            </a:extLst>
          </p:cNvPr>
          <p:cNvSpPr txBox="1"/>
          <p:nvPr/>
        </p:nvSpPr>
        <p:spPr>
          <a:xfrm>
            <a:off x="157164" y="889843"/>
            <a:ext cx="3838575" cy="5078313"/>
          </a:xfrm>
          <a:prstGeom prst="rect">
            <a:avLst/>
          </a:prstGeom>
          <a:noFill/>
        </p:spPr>
        <p:txBody>
          <a:bodyPr wrap="square" rtlCol="0">
            <a:spAutoFit/>
          </a:bodyPr>
          <a:lstStyle/>
          <a:p>
            <a:r>
              <a:rPr lang="es-CL" sz="2000" b="1" dirty="0">
                <a:solidFill>
                  <a:srgbClr val="7030A0"/>
                </a:solidFill>
              </a:rPr>
              <a:t>VAMOS MUJER ELEVA ALZA TU VOZ</a:t>
            </a:r>
          </a:p>
          <a:p>
            <a:r>
              <a:rPr lang="es-CL" sz="2000" b="1" dirty="0">
                <a:solidFill>
                  <a:srgbClr val="7030A0"/>
                </a:solidFill>
              </a:rPr>
              <a:t>QUE LA ESPERANZA VIBRE Y LLEVE AL VIENTO TU CANCION</a:t>
            </a:r>
          </a:p>
          <a:p>
            <a:r>
              <a:rPr lang="es-CL" sz="2000" b="1" dirty="0">
                <a:solidFill>
                  <a:srgbClr val="7030A0"/>
                </a:solidFill>
              </a:rPr>
              <a:t>SOMOS EJEMPLO HERMOSO DE UNA VERDAD</a:t>
            </a:r>
          </a:p>
          <a:p>
            <a:r>
              <a:rPr lang="es-CL" sz="2000" b="1" dirty="0">
                <a:solidFill>
                  <a:srgbClr val="7030A0"/>
                </a:solidFill>
              </a:rPr>
              <a:t>QUE LA HISTORIA SESGADA PRETENDIA OCULTAR</a:t>
            </a:r>
          </a:p>
          <a:p>
            <a:r>
              <a:rPr lang="es-CL" sz="2000" b="1" dirty="0">
                <a:solidFill>
                  <a:srgbClr val="7030A0"/>
                </a:solidFill>
              </a:rPr>
              <a:t>ME ANTECEDIERON MUCHAS</a:t>
            </a:r>
          </a:p>
          <a:p>
            <a:r>
              <a:rPr lang="es-CL" sz="2000" b="1" dirty="0">
                <a:solidFill>
                  <a:srgbClr val="7030A0"/>
                </a:solidFill>
              </a:rPr>
              <a:t>Y NO PUEDO OLVIDAR</a:t>
            </a:r>
          </a:p>
          <a:p>
            <a:r>
              <a:rPr lang="es-CL" sz="2000" b="1" dirty="0">
                <a:solidFill>
                  <a:srgbClr val="7030A0"/>
                </a:solidFill>
              </a:rPr>
              <a:t>QUE HOY SON MI FORTALEZA</a:t>
            </a:r>
          </a:p>
          <a:p>
            <a:r>
              <a:rPr lang="es-CL" sz="2000" b="1" dirty="0">
                <a:solidFill>
                  <a:srgbClr val="7030A0"/>
                </a:solidFill>
              </a:rPr>
              <a:t>SUEÑOS, VOZ Y LIBERTAD.</a:t>
            </a:r>
          </a:p>
          <a:p>
            <a:endParaRPr lang="es-CL" sz="2000" b="1" dirty="0">
              <a:solidFill>
                <a:srgbClr val="7030A0"/>
              </a:solidFill>
            </a:endParaRPr>
          </a:p>
          <a:p>
            <a:endParaRPr lang="es-CL" sz="2000" b="1" dirty="0">
              <a:solidFill>
                <a:srgbClr val="7030A0"/>
              </a:solidFill>
            </a:endParaRPr>
          </a:p>
          <a:p>
            <a:endParaRPr lang="es-CL" sz="2000" b="1" dirty="0">
              <a:solidFill>
                <a:srgbClr val="7030A0"/>
              </a:solidFill>
            </a:endParaRPr>
          </a:p>
          <a:p>
            <a:r>
              <a:rPr lang="es-CL" sz="2400" b="1" dirty="0">
                <a:solidFill>
                  <a:srgbClr val="7030A0"/>
                </a:solidFill>
              </a:rPr>
              <a:t>GRACIAS</a:t>
            </a:r>
          </a:p>
        </p:txBody>
      </p:sp>
    </p:spTree>
    <p:extLst>
      <p:ext uri="{BB962C8B-B14F-4D97-AF65-F5344CB8AC3E}">
        <p14:creationId xmlns:p14="http://schemas.microsoft.com/office/powerpoint/2010/main" val="4024529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51C216E-B7F1-4B7B-BDF2-FFA38F2F5B6A}"/>
              </a:ext>
            </a:extLst>
          </p:cNvPr>
          <p:cNvSpPr>
            <a:spLocks noGrp="1"/>
          </p:cNvSpPr>
          <p:nvPr>
            <p:ph type="title"/>
          </p:nvPr>
        </p:nvSpPr>
        <p:spPr>
          <a:xfrm>
            <a:off x="4012440" y="5349134"/>
            <a:ext cx="3521122" cy="1286354"/>
          </a:xfrm>
        </p:spPr>
        <p:txBody>
          <a:bodyPr vert="horz" lIns="91440" tIns="45720" rIns="91440" bIns="45720" rtlCol="0">
            <a:normAutofit/>
          </a:bodyPr>
          <a:lstStyle/>
          <a:p>
            <a:pPr algn="r"/>
            <a:r>
              <a:rPr lang="en-US" sz="3200" dirty="0"/>
              <a:t>¿PORQUÉ ESTAMOS HOY AQUÍ?</a:t>
            </a:r>
          </a:p>
        </p:txBody>
      </p:sp>
      <p:pic>
        <p:nvPicPr>
          <p:cNvPr id="7" name="Marcador de contenido 6">
            <a:extLst>
              <a:ext uri="{FF2B5EF4-FFF2-40B4-BE49-F238E27FC236}">
                <a16:creationId xmlns:a16="http://schemas.microsoft.com/office/drawing/2014/main" id="{FD7F057E-BF11-49E7-962C-7F73B4AE871A}"/>
              </a:ext>
            </a:extLst>
          </p:cNvPr>
          <p:cNvPicPr>
            <a:picLocks noGrp="1" noChangeAspect="1"/>
          </p:cNvPicPr>
          <p:nvPr>
            <p:ph idx="1"/>
          </p:nvPr>
        </p:nvPicPr>
        <p:blipFill>
          <a:blip r:embed="rId2"/>
          <a:stretch>
            <a:fillRect/>
          </a:stretch>
        </p:blipFill>
        <p:spPr>
          <a:xfrm>
            <a:off x="8022607" y="3260578"/>
            <a:ext cx="3706813" cy="2279189"/>
          </a:xfrm>
          <a:prstGeom prst="rect">
            <a:avLst/>
          </a:prstGeom>
        </p:spPr>
      </p:pic>
      <p:pic>
        <p:nvPicPr>
          <p:cNvPr id="6" name="Imagen 5">
            <a:extLst>
              <a:ext uri="{FF2B5EF4-FFF2-40B4-BE49-F238E27FC236}">
                <a16:creationId xmlns:a16="http://schemas.microsoft.com/office/drawing/2014/main" id="{99316524-708C-43C3-82C2-BC28F2225ED3}"/>
              </a:ext>
            </a:extLst>
          </p:cNvPr>
          <p:cNvPicPr>
            <a:picLocks noChangeAspect="1"/>
          </p:cNvPicPr>
          <p:nvPr/>
        </p:nvPicPr>
        <p:blipFill rotWithShape="1">
          <a:blip r:embed="rId3">
            <a:extLst>
              <a:ext uri="{28A0092B-C50C-407E-A947-70E740481C1C}">
                <a14:useLocalDpi xmlns:a14="http://schemas.microsoft.com/office/drawing/2010/main" val="0"/>
              </a:ext>
            </a:extLst>
          </a:blip>
          <a:srcRect t="5722" r="1" b="34223"/>
          <a:stretch/>
        </p:blipFill>
        <p:spPr>
          <a:xfrm>
            <a:off x="5527375" y="1751475"/>
            <a:ext cx="1990594" cy="1374782"/>
          </a:xfrm>
          <a:prstGeom prst="rect">
            <a:avLst/>
          </a:prstGeom>
        </p:spPr>
      </p:pic>
      <p:pic>
        <p:nvPicPr>
          <p:cNvPr id="17" name="Imagen 16">
            <a:extLst>
              <a:ext uri="{FF2B5EF4-FFF2-40B4-BE49-F238E27FC236}">
                <a16:creationId xmlns:a16="http://schemas.microsoft.com/office/drawing/2014/main" id="{F0CCAA5F-11B1-4A96-A864-6178DDD523B5}"/>
              </a:ext>
            </a:extLst>
          </p:cNvPr>
          <p:cNvPicPr>
            <a:picLocks noChangeAspect="1"/>
          </p:cNvPicPr>
          <p:nvPr/>
        </p:nvPicPr>
        <p:blipFill rotWithShape="1">
          <a:blip r:embed="rId4">
            <a:extLst>
              <a:ext uri="{28A0092B-C50C-407E-A947-70E740481C1C}">
                <a14:useLocalDpi xmlns:a14="http://schemas.microsoft.com/office/drawing/2010/main" val="0"/>
              </a:ext>
            </a:extLst>
          </a:blip>
          <a:srcRect l="40401" r="17397" b="-3"/>
          <a:stretch/>
        </p:blipFill>
        <p:spPr>
          <a:xfrm>
            <a:off x="630127" y="4499045"/>
            <a:ext cx="1441561" cy="1754697"/>
          </a:xfrm>
          <a:prstGeom prst="rect">
            <a:avLst/>
          </a:prstGeom>
        </p:spPr>
      </p:pic>
      <p:pic>
        <p:nvPicPr>
          <p:cNvPr id="11" name="Imagen 10">
            <a:extLst>
              <a:ext uri="{FF2B5EF4-FFF2-40B4-BE49-F238E27FC236}">
                <a16:creationId xmlns:a16="http://schemas.microsoft.com/office/drawing/2014/main" id="{BF9A0CA5-BFB4-4D57-8E74-2B1CD8763DB0}"/>
              </a:ext>
            </a:extLst>
          </p:cNvPr>
          <p:cNvPicPr>
            <a:picLocks noChangeAspect="1"/>
          </p:cNvPicPr>
          <p:nvPr/>
        </p:nvPicPr>
        <p:blipFill rotWithShape="1">
          <a:blip r:embed="rId5">
            <a:extLst>
              <a:ext uri="{28A0092B-C50C-407E-A947-70E740481C1C}">
                <a14:useLocalDpi xmlns:a14="http://schemas.microsoft.com/office/drawing/2010/main" val="0"/>
              </a:ext>
            </a:extLst>
          </a:blip>
          <a:srcRect l="5391" r="8178"/>
          <a:stretch/>
        </p:blipFill>
        <p:spPr>
          <a:xfrm>
            <a:off x="2315986" y="4499044"/>
            <a:ext cx="1394725" cy="1754697"/>
          </a:xfrm>
          <a:prstGeom prst="rect">
            <a:avLst/>
          </a:prstGeom>
        </p:spPr>
      </p:pic>
      <p:pic>
        <p:nvPicPr>
          <p:cNvPr id="3" name="Imagen 2">
            <a:extLst>
              <a:ext uri="{FF2B5EF4-FFF2-40B4-BE49-F238E27FC236}">
                <a16:creationId xmlns:a16="http://schemas.microsoft.com/office/drawing/2014/main" id="{0FAB8819-1587-4FB5-AE7D-DDCDC9195B81}"/>
              </a:ext>
            </a:extLst>
          </p:cNvPr>
          <p:cNvPicPr>
            <a:picLocks noChangeAspect="1"/>
          </p:cNvPicPr>
          <p:nvPr/>
        </p:nvPicPr>
        <p:blipFill rotWithShape="1">
          <a:blip r:embed="rId6">
            <a:extLst>
              <a:ext uri="{28A0092B-C50C-407E-A947-70E740481C1C}">
                <a14:useLocalDpi xmlns:a14="http://schemas.microsoft.com/office/drawing/2010/main" val="0"/>
              </a:ext>
            </a:extLst>
          </a:blip>
          <a:srcRect t="2383" b="20676"/>
          <a:stretch/>
        </p:blipFill>
        <p:spPr>
          <a:xfrm>
            <a:off x="3895719" y="332451"/>
            <a:ext cx="1563194" cy="1479358"/>
          </a:xfrm>
          <a:prstGeom prst="rect">
            <a:avLst/>
          </a:prstGeom>
        </p:spPr>
      </p:pic>
      <p:pic>
        <p:nvPicPr>
          <p:cNvPr id="28" name="Marcador de contenido 6">
            <a:extLst>
              <a:ext uri="{FF2B5EF4-FFF2-40B4-BE49-F238E27FC236}">
                <a16:creationId xmlns:a16="http://schemas.microsoft.com/office/drawing/2014/main" id="{6AA8D128-4355-4531-B906-84FAE9053BA8}"/>
              </a:ext>
            </a:extLst>
          </p:cNvPr>
          <p:cNvPicPr>
            <a:picLocks noChangeAspect="1"/>
          </p:cNvPicPr>
          <p:nvPr/>
        </p:nvPicPr>
        <p:blipFill rotWithShape="1">
          <a:blip r:embed="rId7">
            <a:extLst>
              <a:ext uri="{28A0092B-C50C-407E-A947-70E740481C1C}">
                <a14:useLocalDpi xmlns:a14="http://schemas.microsoft.com/office/drawing/2010/main" val="0"/>
              </a:ext>
            </a:extLst>
          </a:blip>
          <a:srcRect t="6704" r="2" b="11401"/>
          <a:stretch/>
        </p:blipFill>
        <p:spPr>
          <a:xfrm>
            <a:off x="7701110" y="349520"/>
            <a:ext cx="4028310" cy="2202131"/>
          </a:xfrm>
          <a:prstGeom prst="rect">
            <a:avLst/>
          </a:prstGeom>
        </p:spPr>
      </p:pic>
      <p:pic>
        <p:nvPicPr>
          <p:cNvPr id="40" name="Marcador de contenido 14">
            <a:extLst>
              <a:ext uri="{FF2B5EF4-FFF2-40B4-BE49-F238E27FC236}">
                <a16:creationId xmlns:a16="http://schemas.microsoft.com/office/drawing/2014/main" id="{1E166861-D993-4DDE-874A-F5AEACEEA949}"/>
              </a:ext>
            </a:extLst>
          </p:cNvPr>
          <p:cNvPicPr>
            <a:picLocks noChangeAspect="1"/>
          </p:cNvPicPr>
          <p:nvPr/>
        </p:nvPicPr>
        <p:blipFill rotWithShape="1">
          <a:blip r:embed="rId8">
            <a:extLst>
              <a:ext uri="{28A0092B-C50C-407E-A947-70E740481C1C}">
                <a14:useLocalDpi xmlns:a14="http://schemas.microsoft.com/office/drawing/2010/main" val="0"/>
              </a:ext>
            </a:extLst>
          </a:blip>
          <a:srcRect t="31639" r="3" b="13785"/>
          <a:stretch/>
        </p:blipFill>
        <p:spPr>
          <a:xfrm>
            <a:off x="3955009" y="3359033"/>
            <a:ext cx="3471464" cy="1894630"/>
          </a:xfrm>
          <a:prstGeom prst="rect">
            <a:avLst/>
          </a:prstGeom>
        </p:spPr>
      </p:pic>
      <p:pic>
        <p:nvPicPr>
          <p:cNvPr id="5" name="Imagen 4">
            <a:extLst>
              <a:ext uri="{FF2B5EF4-FFF2-40B4-BE49-F238E27FC236}">
                <a16:creationId xmlns:a16="http://schemas.microsoft.com/office/drawing/2014/main" id="{6983FB37-AE49-4582-BD8B-30F3A6004EA5}"/>
              </a:ext>
            </a:extLst>
          </p:cNvPr>
          <p:cNvPicPr>
            <a:picLocks noChangeAspect="1"/>
          </p:cNvPicPr>
          <p:nvPr/>
        </p:nvPicPr>
        <p:blipFill>
          <a:blip r:embed="rId9"/>
          <a:stretch>
            <a:fillRect/>
          </a:stretch>
        </p:blipFill>
        <p:spPr>
          <a:xfrm>
            <a:off x="298450" y="332451"/>
            <a:ext cx="3144137" cy="2011627"/>
          </a:xfrm>
          <a:prstGeom prst="rect">
            <a:avLst/>
          </a:prstGeom>
        </p:spPr>
      </p:pic>
      <p:pic>
        <p:nvPicPr>
          <p:cNvPr id="8" name="Imagen 7">
            <a:extLst>
              <a:ext uri="{FF2B5EF4-FFF2-40B4-BE49-F238E27FC236}">
                <a16:creationId xmlns:a16="http://schemas.microsoft.com/office/drawing/2014/main" id="{F0633385-9027-40A1-8AA2-B8581C87793E}"/>
              </a:ext>
            </a:extLst>
          </p:cNvPr>
          <p:cNvPicPr>
            <a:picLocks noChangeAspect="1"/>
          </p:cNvPicPr>
          <p:nvPr/>
        </p:nvPicPr>
        <p:blipFill>
          <a:blip r:embed="rId10"/>
          <a:stretch>
            <a:fillRect/>
          </a:stretch>
        </p:blipFill>
        <p:spPr>
          <a:xfrm>
            <a:off x="298450" y="2551651"/>
            <a:ext cx="3144137" cy="1754697"/>
          </a:xfrm>
          <a:prstGeom prst="rect">
            <a:avLst/>
          </a:prstGeom>
        </p:spPr>
      </p:pic>
    </p:spTree>
    <p:extLst>
      <p:ext uri="{BB962C8B-B14F-4D97-AF65-F5344CB8AC3E}">
        <p14:creationId xmlns:p14="http://schemas.microsoft.com/office/powerpoint/2010/main" val="300674640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imágenes prediseñadas&#10;&#10;Descripción generada con confianza alta">
            <a:extLst>
              <a:ext uri="{FF2B5EF4-FFF2-40B4-BE49-F238E27FC236}">
                <a16:creationId xmlns:a16="http://schemas.microsoft.com/office/drawing/2014/main" id="{8CDEED0E-65E1-43CF-81B7-5C3BCF92FD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5349" y="2414977"/>
            <a:ext cx="3048000" cy="3080114"/>
          </a:xfrm>
          <a:prstGeom prst="rect">
            <a:avLst/>
          </a:prstGeom>
        </p:spPr>
      </p:pic>
      <p:sp>
        <p:nvSpPr>
          <p:cNvPr id="2" name="Título 1">
            <a:extLst>
              <a:ext uri="{FF2B5EF4-FFF2-40B4-BE49-F238E27FC236}">
                <a16:creationId xmlns:a16="http://schemas.microsoft.com/office/drawing/2014/main" id="{EA93B149-ED38-4D1B-9088-939A7F0B20DD}"/>
              </a:ext>
            </a:extLst>
          </p:cNvPr>
          <p:cNvSpPr>
            <a:spLocks noGrp="1"/>
          </p:cNvSpPr>
          <p:nvPr>
            <p:ph type="title"/>
          </p:nvPr>
        </p:nvSpPr>
        <p:spPr>
          <a:xfrm>
            <a:off x="4456532" y="4492292"/>
            <a:ext cx="1841315" cy="665445"/>
          </a:xfrm>
        </p:spPr>
        <p:txBody>
          <a:bodyPr>
            <a:noAutofit/>
          </a:bodyPr>
          <a:lstStyle/>
          <a:p>
            <a:pPr algn="ctr"/>
            <a:r>
              <a:rPr lang="es-CL" sz="2800" b="1" dirty="0">
                <a:solidFill>
                  <a:schemeClr val="accent1">
                    <a:lumMod val="50000"/>
                  </a:schemeClr>
                </a:solidFill>
                <a:latin typeface="+mn-lt"/>
              </a:rPr>
              <a:t>CONCEPTO</a:t>
            </a:r>
          </a:p>
        </p:txBody>
      </p:sp>
      <p:sp>
        <p:nvSpPr>
          <p:cNvPr id="3" name="Marcador de contenido 2">
            <a:extLst>
              <a:ext uri="{FF2B5EF4-FFF2-40B4-BE49-F238E27FC236}">
                <a16:creationId xmlns:a16="http://schemas.microsoft.com/office/drawing/2014/main" id="{BF36B0C8-A80E-4C86-A001-09A824E26F05}"/>
              </a:ext>
            </a:extLst>
          </p:cNvPr>
          <p:cNvSpPr>
            <a:spLocks noGrp="1"/>
          </p:cNvSpPr>
          <p:nvPr>
            <p:ph idx="1"/>
          </p:nvPr>
        </p:nvSpPr>
        <p:spPr>
          <a:xfrm rot="21070078">
            <a:off x="343867" y="352890"/>
            <a:ext cx="3514587" cy="2451095"/>
          </a:xfrm>
        </p:spPr>
        <p:txBody>
          <a:bodyPr>
            <a:normAutofit/>
          </a:bodyPr>
          <a:lstStyle/>
          <a:p>
            <a:r>
              <a:rPr lang="es-CL" sz="1800" dirty="0"/>
              <a:t>del latín </a:t>
            </a:r>
            <a:r>
              <a:rPr lang="es-CL" sz="1800" i="1" dirty="0"/>
              <a:t>fémina</a:t>
            </a:r>
            <a:r>
              <a:rPr lang="es-CL" sz="1800" dirty="0"/>
              <a:t> (</a:t>
            </a:r>
            <a:r>
              <a:rPr lang="es-CL" sz="1800" b="1" dirty="0"/>
              <a:t>“mujer”</a:t>
            </a:r>
            <a:r>
              <a:rPr lang="es-CL" sz="1800" dirty="0"/>
              <a:t>), el </a:t>
            </a:r>
            <a:r>
              <a:rPr lang="es-CL" sz="1800" b="1" dirty="0"/>
              <a:t>feminismo</a:t>
            </a:r>
            <a:r>
              <a:rPr lang="es-CL" sz="1800" dirty="0"/>
              <a:t> es la </a:t>
            </a:r>
            <a:r>
              <a:rPr lang="es-CL" sz="1800" b="1" dirty="0"/>
              <a:t>doctrina social favorable a la mujer</a:t>
            </a:r>
            <a:r>
              <a:rPr lang="es-CL" sz="1800" dirty="0"/>
              <a:t>. Se trata de un movimiento que exige que hombres y mujeres tengan los mismos </a:t>
            </a:r>
            <a:r>
              <a:rPr lang="es-CL" sz="1800" b="1" u="sng" dirty="0"/>
              <a:t>derechos</a:t>
            </a:r>
            <a:r>
              <a:rPr lang="es-CL" sz="1800" dirty="0"/>
              <a:t>: por lo tanto, concede al género femenino capacidades antes reservadas sólo a los hombres.</a:t>
            </a:r>
          </a:p>
        </p:txBody>
      </p:sp>
      <p:sp>
        <p:nvSpPr>
          <p:cNvPr id="6" name="Rectángulo 5">
            <a:extLst>
              <a:ext uri="{FF2B5EF4-FFF2-40B4-BE49-F238E27FC236}">
                <a16:creationId xmlns:a16="http://schemas.microsoft.com/office/drawing/2014/main" id="{DFBDAFF8-3EED-4DFF-97CF-59C2BBDDDF92}"/>
              </a:ext>
            </a:extLst>
          </p:cNvPr>
          <p:cNvSpPr/>
          <p:nvPr/>
        </p:nvSpPr>
        <p:spPr>
          <a:xfrm rot="545300">
            <a:off x="6333341" y="3471126"/>
            <a:ext cx="5391179" cy="3416320"/>
          </a:xfrm>
          <a:prstGeom prst="rect">
            <a:avLst/>
          </a:prstGeom>
        </p:spPr>
        <p:txBody>
          <a:bodyPr wrap="square">
            <a:spAutoFit/>
          </a:bodyPr>
          <a:lstStyle/>
          <a:p>
            <a:r>
              <a:rPr lang="es-CL" b="1" dirty="0">
                <a:solidFill>
                  <a:srgbClr val="222222"/>
                </a:solidFill>
                <a:latin typeface="Arial" panose="020B0604020202020204" pitchFamily="34" charset="0"/>
              </a:rPr>
              <a:t>El feminismo es un conjunto de teorías sociales y de prácticas políticas en abierta oposición a concepciones del mundo que excluyen la experiencia femenina de su horizonte epistemológico y político. El feminismo revela y critica la desigualdad entre los sexos y entre los géneros a la vez que reclama y promueve los derechos e intereses de las mujeres. El movimiento feminista surge como consecuencia de la conciencia de las mujeres respecto de su estatus subordinado en la sociedad. I.E.L</a:t>
            </a:r>
            <a:endParaRPr lang="es-CL" b="1" dirty="0"/>
          </a:p>
        </p:txBody>
      </p:sp>
      <p:sp>
        <p:nvSpPr>
          <p:cNvPr id="8" name="CuadroTexto 7">
            <a:extLst>
              <a:ext uri="{FF2B5EF4-FFF2-40B4-BE49-F238E27FC236}">
                <a16:creationId xmlns:a16="http://schemas.microsoft.com/office/drawing/2014/main" id="{CE3F0CBD-01FD-4349-ACCC-7B5EBB9A565C}"/>
              </a:ext>
            </a:extLst>
          </p:cNvPr>
          <p:cNvSpPr txBox="1"/>
          <p:nvPr/>
        </p:nvSpPr>
        <p:spPr>
          <a:xfrm>
            <a:off x="7751909" y="174609"/>
            <a:ext cx="4322893" cy="2308324"/>
          </a:xfrm>
          <a:prstGeom prst="rect">
            <a:avLst/>
          </a:prstGeom>
          <a:noFill/>
        </p:spPr>
        <p:txBody>
          <a:bodyPr wrap="square" rtlCol="0">
            <a:spAutoFit/>
          </a:bodyPr>
          <a:lstStyle/>
          <a:p>
            <a:r>
              <a:rPr lang="es-CL" dirty="0"/>
              <a:t>Feminismo, conjunto heterogéneo de movimientos políticos, culturales, económicos y sociales, que tiene como objetivo la búsqueda de igualdad de derechos entre hombres y mujeres y eliminar la dominación y violencia de los varones sobre las mujeres y de los roles sociales según el género. W</a:t>
            </a:r>
          </a:p>
        </p:txBody>
      </p:sp>
      <p:sp>
        <p:nvSpPr>
          <p:cNvPr id="9" name="Rectángulo 8">
            <a:extLst>
              <a:ext uri="{FF2B5EF4-FFF2-40B4-BE49-F238E27FC236}">
                <a16:creationId xmlns:a16="http://schemas.microsoft.com/office/drawing/2014/main" id="{F25FD8B7-9765-4311-A91D-860215D220D9}"/>
              </a:ext>
            </a:extLst>
          </p:cNvPr>
          <p:cNvSpPr/>
          <p:nvPr/>
        </p:nvSpPr>
        <p:spPr>
          <a:xfrm>
            <a:off x="72091" y="2889818"/>
            <a:ext cx="4586289" cy="1477328"/>
          </a:xfrm>
          <a:prstGeom prst="rect">
            <a:avLst/>
          </a:prstGeom>
        </p:spPr>
        <p:txBody>
          <a:bodyPr wrap="square">
            <a:spAutoFit/>
          </a:bodyPr>
          <a:lstStyle/>
          <a:p>
            <a:r>
              <a:rPr lang="es-CL" dirty="0">
                <a:solidFill>
                  <a:schemeClr val="accent1">
                    <a:lumMod val="50000"/>
                  </a:schemeClr>
                </a:solidFill>
              </a:rPr>
              <a:t>el </a:t>
            </a:r>
            <a:r>
              <a:rPr lang="es-CL" b="1" i="1" dirty="0">
                <a:solidFill>
                  <a:schemeClr val="accent1">
                    <a:lumMod val="50000"/>
                  </a:schemeClr>
                </a:solidFill>
              </a:rPr>
              <a:t>Diccionario</a:t>
            </a:r>
            <a:r>
              <a:rPr lang="es-CL" i="1" dirty="0">
                <a:solidFill>
                  <a:schemeClr val="accent1">
                    <a:lumMod val="50000"/>
                  </a:schemeClr>
                </a:solidFill>
              </a:rPr>
              <a:t> </a:t>
            </a:r>
            <a:r>
              <a:rPr lang="es-CL" dirty="0">
                <a:solidFill>
                  <a:schemeClr val="accent1">
                    <a:lumMod val="50000"/>
                  </a:schemeClr>
                </a:solidFill>
              </a:rPr>
              <a:t>(patriarcal) </a:t>
            </a:r>
            <a:r>
              <a:rPr lang="es-CL" b="1" i="1" dirty="0">
                <a:solidFill>
                  <a:schemeClr val="accent1">
                    <a:lumMod val="50000"/>
                  </a:schemeClr>
                </a:solidFill>
              </a:rPr>
              <a:t>Ilustrado de la Lengua</a:t>
            </a:r>
            <a:r>
              <a:rPr lang="es-CL" i="1" dirty="0">
                <a:solidFill>
                  <a:schemeClr val="accent1">
                    <a:lumMod val="50000"/>
                  </a:schemeClr>
                </a:solidFill>
              </a:rPr>
              <a:t> </a:t>
            </a:r>
            <a:r>
              <a:rPr lang="es-CL" dirty="0">
                <a:solidFill>
                  <a:schemeClr val="accent1">
                    <a:lumMod val="50000"/>
                  </a:schemeClr>
                </a:solidFill>
              </a:rPr>
              <a:t>la voz feminismo es definida torpemente así: «</a:t>
            </a:r>
            <a:r>
              <a:rPr lang="es-CL" i="1" dirty="0">
                <a:solidFill>
                  <a:schemeClr val="accent1">
                    <a:lumMod val="50000"/>
                  </a:schemeClr>
                </a:solidFill>
              </a:rPr>
              <a:t>Doctrina social que concede a la mujer igual capacidad y los mismos derechos que a los hombres.»</a:t>
            </a:r>
            <a:endParaRPr lang="es-CL" dirty="0">
              <a:solidFill>
                <a:schemeClr val="accent1">
                  <a:lumMod val="50000"/>
                </a:schemeClr>
              </a:solidFill>
            </a:endParaRPr>
          </a:p>
        </p:txBody>
      </p:sp>
      <p:sp>
        <p:nvSpPr>
          <p:cNvPr id="10" name="Rectángulo 9">
            <a:extLst>
              <a:ext uri="{FF2B5EF4-FFF2-40B4-BE49-F238E27FC236}">
                <a16:creationId xmlns:a16="http://schemas.microsoft.com/office/drawing/2014/main" id="{3C66F417-CAA1-40C5-9C06-F33CE292FC8D}"/>
              </a:ext>
            </a:extLst>
          </p:cNvPr>
          <p:cNvSpPr/>
          <p:nvPr/>
        </p:nvSpPr>
        <p:spPr>
          <a:xfrm>
            <a:off x="3120091" y="1678716"/>
            <a:ext cx="6096000" cy="923330"/>
          </a:xfrm>
          <a:prstGeom prst="rect">
            <a:avLst/>
          </a:prstGeom>
        </p:spPr>
        <p:txBody>
          <a:bodyPr>
            <a:spAutoFit/>
          </a:bodyPr>
          <a:lstStyle/>
          <a:p>
            <a:r>
              <a:rPr lang="es-CL" dirty="0">
                <a:solidFill>
                  <a:schemeClr val="accent2">
                    <a:lumMod val="50000"/>
                  </a:schemeClr>
                </a:solidFill>
                <a:latin typeface="Helvetica Neue"/>
              </a:rPr>
              <a:t>El </a:t>
            </a:r>
            <a:r>
              <a:rPr lang="es-CL" b="1" i="1" dirty="0">
                <a:solidFill>
                  <a:schemeClr val="accent2">
                    <a:lumMod val="50000"/>
                  </a:schemeClr>
                </a:solidFill>
                <a:latin typeface="inherit"/>
              </a:rPr>
              <a:t>Diccionario</a:t>
            </a:r>
            <a:r>
              <a:rPr lang="es-CL" i="1" dirty="0">
                <a:solidFill>
                  <a:schemeClr val="accent2">
                    <a:lumMod val="50000"/>
                  </a:schemeClr>
                </a:solidFill>
                <a:latin typeface="Helvetica Neue"/>
              </a:rPr>
              <a:t> </a:t>
            </a:r>
            <a:r>
              <a:rPr lang="es-CL" dirty="0">
                <a:solidFill>
                  <a:schemeClr val="accent2">
                    <a:lumMod val="50000"/>
                  </a:schemeClr>
                </a:solidFill>
                <a:latin typeface="Helvetica Neue"/>
              </a:rPr>
              <a:t>(patriarcal) </a:t>
            </a:r>
            <a:r>
              <a:rPr lang="es-CL" b="1" i="1" dirty="0" err="1">
                <a:solidFill>
                  <a:schemeClr val="accent2">
                    <a:lumMod val="50000"/>
                  </a:schemeClr>
                </a:solidFill>
                <a:latin typeface="inherit"/>
              </a:rPr>
              <a:t>Larouse</a:t>
            </a:r>
            <a:r>
              <a:rPr lang="es-CL" i="1" dirty="0">
                <a:solidFill>
                  <a:schemeClr val="accent2">
                    <a:lumMod val="50000"/>
                  </a:schemeClr>
                </a:solidFill>
                <a:latin typeface="Helvetica Neue"/>
              </a:rPr>
              <a:t> </a:t>
            </a:r>
            <a:r>
              <a:rPr lang="es-CL" dirty="0">
                <a:solidFill>
                  <a:schemeClr val="accent2">
                    <a:lumMod val="50000"/>
                  </a:schemeClr>
                </a:solidFill>
                <a:latin typeface="Helvetica Neue"/>
              </a:rPr>
              <a:t>dice: </a:t>
            </a:r>
            <a:r>
              <a:rPr lang="es-CL" i="1" dirty="0">
                <a:solidFill>
                  <a:schemeClr val="accent2">
                    <a:lumMod val="50000"/>
                  </a:schemeClr>
                </a:solidFill>
                <a:latin typeface="Helvetica Neue"/>
              </a:rPr>
              <a:t>«Feminismo: Tendencia a mejorar la posición de la mujer en la sociedad</a:t>
            </a:r>
            <a:r>
              <a:rPr lang="es-CL" dirty="0">
                <a:solidFill>
                  <a:schemeClr val="accent2">
                    <a:lumMod val="50000"/>
                  </a:schemeClr>
                </a:solidFill>
                <a:latin typeface="Helvetica Neue"/>
              </a:rPr>
              <a:t>»</a:t>
            </a:r>
            <a:endParaRPr lang="es-CL" dirty="0">
              <a:solidFill>
                <a:schemeClr val="accent2">
                  <a:lumMod val="50000"/>
                </a:schemeClr>
              </a:solidFill>
            </a:endParaRPr>
          </a:p>
        </p:txBody>
      </p:sp>
      <p:sp>
        <p:nvSpPr>
          <p:cNvPr id="11" name="Rectángulo 10">
            <a:extLst>
              <a:ext uri="{FF2B5EF4-FFF2-40B4-BE49-F238E27FC236}">
                <a16:creationId xmlns:a16="http://schemas.microsoft.com/office/drawing/2014/main" id="{5A8B2F8B-BFC6-4A2A-B468-5593A696F7B2}"/>
              </a:ext>
            </a:extLst>
          </p:cNvPr>
          <p:cNvSpPr/>
          <p:nvPr/>
        </p:nvSpPr>
        <p:spPr>
          <a:xfrm>
            <a:off x="4254683" y="130602"/>
            <a:ext cx="3497225" cy="1477328"/>
          </a:xfrm>
          <a:prstGeom prst="rect">
            <a:avLst/>
          </a:prstGeom>
        </p:spPr>
        <p:txBody>
          <a:bodyPr wrap="square">
            <a:spAutoFit/>
          </a:bodyPr>
          <a:lstStyle/>
          <a:p>
            <a:r>
              <a:rPr lang="es-CL" b="1" dirty="0">
                <a:solidFill>
                  <a:srgbClr val="00B0F0"/>
                </a:solidFill>
                <a:latin typeface="PT Serif"/>
              </a:rPr>
              <a:t>el feminismo como un "modo de vivir individualmente y de luchar colectivamente", aportando el punto de vista de la individualidad. S.B.</a:t>
            </a:r>
            <a:endParaRPr lang="es-CL" b="1" dirty="0">
              <a:solidFill>
                <a:srgbClr val="00B0F0"/>
              </a:solidFill>
            </a:endParaRPr>
          </a:p>
        </p:txBody>
      </p:sp>
      <p:sp>
        <p:nvSpPr>
          <p:cNvPr id="12" name="Rectángulo 11">
            <a:extLst>
              <a:ext uri="{FF2B5EF4-FFF2-40B4-BE49-F238E27FC236}">
                <a16:creationId xmlns:a16="http://schemas.microsoft.com/office/drawing/2014/main" id="{87185AD0-5CE6-4264-A2A5-959DFF7E18D7}"/>
              </a:ext>
            </a:extLst>
          </p:cNvPr>
          <p:cNvSpPr/>
          <p:nvPr/>
        </p:nvSpPr>
        <p:spPr>
          <a:xfrm>
            <a:off x="524720" y="5734610"/>
            <a:ext cx="6096000" cy="1200329"/>
          </a:xfrm>
          <a:prstGeom prst="rect">
            <a:avLst/>
          </a:prstGeom>
        </p:spPr>
        <p:txBody>
          <a:bodyPr>
            <a:spAutoFit/>
          </a:bodyPr>
          <a:lstStyle/>
          <a:p>
            <a:r>
              <a:rPr lang="es-CL" b="1" dirty="0">
                <a:solidFill>
                  <a:schemeClr val="accent6">
                    <a:lumMod val="50000"/>
                  </a:schemeClr>
                </a:solidFill>
                <a:latin typeface="PT Serif"/>
              </a:rPr>
              <a:t>el feminismo es "es la rebeldía ante las tremendas diferencias entre lo que se postula para todo el género humano y lo que vivenciamos concretamente las mujeres".  J.K.</a:t>
            </a:r>
            <a:endParaRPr lang="es-CL" b="1" dirty="0">
              <a:solidFill>
                <a:schemeClr val="accent6">
                  <a:lumMod val="50000"/>
                </a:schemeClr>
              </a:solidFill>
            </a:endParaRPr>
          </a:p>
        </p:txBody>
      </p:sp>
      <p:sp>
        <p:nvSpPr>
          <p:cNvPr id="13" name="Rectángulo 12">
            <a:extLst>
              <a:ext uri="{FF2B5EF4-FFF2-40B4-BE49-F238E27FC236}">
                <a16:creationId xmlns:a16="http://schemas.microsoft.com/office/drawing/2014/main" id="{0B35A7C0-8F4C-409E-8FCA-65849EED12F6}"/>
              </a:ext>
            </a:extLst>
          </p:cNvPr>
          <p:cNvSpPr/>
          <p:nvPr/>
        </p:nvSpPr>
        <p:spPr>
          <a:xfrm>
            <a:off x="72091" y="4329666"/>
            <a:ext cx="6096000" cy="1477328"/>
          </a:xfrm>
          <a:prstGeom prst="rect">
            <a:avLst/>
          </a:prstGeom>
        </p:spPr>
        <p:txBody>
          <a:bodyPr>
            <a:spAutoFit/>
          </a:bodyPr>
          <a:lstStyle/>
          <a:p>
            <a:r>
              <a:rPr lang="es-CL" b="1" i="1" dirty="0">
                <a:solidFill>
                  <a:srgbClr val="C00000"/>
                </a:solidFill>
                <a:latin typeface="PT Serif"/>
              </a:rPr>
              <a:t>Entendemos por feminismo, de acuerdo con una tradición de tres siglos, un tipo de pensamiento antropológico, moral y político que tiene como su referente la idea racionalista e ilustrada de igualdad entre los sexos“ C. A.</a:t>
            </a:r>
            <a:endParaRPr lang="es-CL" b="1" dirty="0">
              <a:solidFill>
                <a:srgbClr val="C00000"/>
              </a:solidFill>
            </a:endParaRPr>
          </a:p>
        </p:txBody>
      </p:sp>
      <p:sp>
        <p:nvSpPr>
          <p:cNvPr id="4" name="Rectángulo 3">
            <a:extLst>
              <a:ext uri="{FF2B5EF4-FFF2-40B4-BE49-F238E27FC236}">
                <a16:creationId xmlns:a16="http://schemas.microsoft.com/office/drawing/2014/main" id="{59AEFF8D-4560-456D-8034-E386BE1D8058}"/>
              </a:ext>
            </a:extLst>
          </p:cNvPr>
          <p:cNvSpPr/>
          <p:nvPr/>
        </p:nvSpPr>
        <p:spPr>
          <a:xfrm>
            <a:off x="6121260" y="2412220"/>
            <a:ext cx="5894205" cy="923330"/>
          </a:xfrm>
          <a:prstGeom prst="rect">
            <a:avLst/>
          </a:prstGeom>
        </p:spPr>
        <p:txBody>
          <a:bodyPr wrap="square">
            <a:spAutoFit/>
          </a:bodyPr>
          <a:lstStyle/>
          <a:p>
            <a:r>
              <a:rPr lang="es-CL" b="1" dirty="0">
                <a:solidFill>
                  <a:srgbClr val="990099"/>
                </a:solidFill>
                <a:latin typeface="PT Serif"/>
              </a:rPr>
              <a:t>el feminismo es liberar la mente del sistema patriarcal, de la religión y del capitalismo, que son las principales amenazas para la mujer“ N.E.S</a:t>
            </a:r>
            <a:endParaRPr lang="es-CL" b="1" dirty="0">
              <a:solidFill>
                <a:srgbClr val="990099"/>
              </a:solidFill>
            </a:endParaRPr>
          </a:p>
        </p:txBody>
      </p:sp>
    </p:spTree>
    <p:extLst>
      <p:ext uri="{BB962C8B-B14F-4D97-AF65-F5344CB8AC3E}">
        <p14:creationId xmlns:p14="http://schemas.microsoft.com/office/powerpoint/2010/main" val="2522894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ítulo 7">
            <a:extLst>
              <a:ext uri="{FF2B5EF4-FFF2-40B4-BE49-F238E27FC236}">
                <a16:creationId xmlns:a16="http://schemas.microsoft.com/office/drawing/2014/main" id="{006DA291-A936-43DE-9BE2-A0EF2C50E534}"/>
              </a:ext>
            </a:extLst>
          </p:cNvPr>
          <p:cNvSpPr>
            <a:spLocks noGrp="1"/>
          </p:cNvSpPr>
          <p:nvPr>
            <p:ph type="title"/>
          </p:nvPr>
        </p:nvSpPr>
        <p:spPr>
          <a:xfrm>
            <a:off x="838200" y="1412488"/>
            <a:ext cx="2899189" cy="4363844"/>
          </a:xfrm>
        </p:spPr>
        <p:txBody>
          <a:bodyPr anchor="t">
            <a:normAutofit/>
          </a:bodyPr>
          <a:lstStyle/>
          <a:p>
            <a:r>
              <a:rPr lang="es-CL" sz="3700">
                <a:solidFill>
                  <a:srgbClr val="FFFFFF"/>
                </a:solidFill>
              </a:rPr>
              <a:t>Antecedentes históricos</a:t>
            </a:r>
          </a:p>
        </p:txBody>
      </p:sp>
      <p:sp>
        <p:nvSpPr>
          <p:cNvPr id="9" name="Marcador de contenido 8">
            <a:extLst>
              <a:ext uri="{FF2B5EF4-FFF2-40B4-BE49-F238E27FC236}">
                <a16:creationId xmlns:a16="http://schemas.microsoft.com/office/drawing/2014/main" id="{289E5663-11D0-4D03-B8D9-9534B8661CC8}"/>
              </a:ext>
            </a:extLst>
          </p:cNvPr>
          <p:cNvSpPr>
            <a:spLocks noGrp="1"/>
          </p:cNvSpPr>
          <p:nvPr>
            <p:ph sz="half" idx="1"/>
          </p:nvPr>
        </p:nvSpPr>
        <p:spPr>
          <a:xfrm>
            <a:off x="4380855" y="1412489"/>
            <a:ext cx="3427283" cy="4363844"/>
          </a:xfrm>
        </p:spPr>
        <p:txBody>
          <a:bodyPr>
            <a:normAutofit/>
          </a:bodyPr>
          <a:lstStyle/>
          <a:p>
            <a:r>
              <a:rPr lang="es-CL" sz="2000" dirty="0"/>
              <a:t>Fines del SXVIII, S.B creación de una iglesia para mujeres.</a:t>
            </a:r>
          </a:p>
          <a:p>
            <a:r>
              <a:rPr lang="es-CL" sz="2000" dirty="0"/>
              <a:t>Mediados SXIX organizadas y colectivas</a:t>
            </a:r>
          </a:p>
          <a:p>
            <a:r>
              <a:rPr lang="es-CL" sz="2000" dirty="0"/>
              <a:t>Presencia de la mujer en los grandes acontecimientos históricos, reforma, revolución francesa, revoluciones socialistas</a:t>
            </a:r>
          </a:p>
          <a:p>
            <a:r>
              <a:rPr lang="es-CL" sz="2000" dirty="0"/>
              <a:t>Sufragistas</a:t>
            </a:r>
          </a:p>
          <a:p>
            <a:endParaRPr lang="es-CL" sz="2000" dirty="0"/>
          </a:p>
          <a:p>
            <a:endParaRPr lang="es-CL" sz="2000" dirty="0"/>
          </a:p>
          <a:p>
            <a:endParaRPr lang="es-CL" sz="2000" dirty="0"/>
          </a:p>
          <a:p>
            <a:endParaRPr lang="es-CL" sz="2000" dirty="0"/>
          </a:p>
          <a:p>
            <a:endParaRPr lang="es-CL" sz="2000" dirty="0"/>
          </a:p>
        </p:txBody>
      </p:sp>
      <p:cxnSp>
        <p:nvCxnSpPr>
          <p:cNvPr id="17" name="Straight Connector 16">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Marcador de contenido 9">
            <a:extLst>
              <a:ext uri="{FF2B5EF4-FFF2-40B4-BE49-F238E27FC236}">
                <a16:creationId xmlns:a16="http://schemas.microsoft.com/office/drawing/2014/main" id="{C6DDEED5-70DF-4D80-8634-83EAD2FAC3ED}"/>
              </a:ext>
            </a:extLst>
          </p:cNvPr>
          <p:cNvSpPr>
            <a:spLocks noGrp="1"/>
          </p:cNvSpPr>
          <p:nvPr>
            <p:ph sz="half" idx="2"/>
          </p:nvPr>
        </p:nvSpPr>
        <p:spPr>
          <a:xfrm>
            <a:off x="8451604" y="1412489"/>
            <a:ext cx="3197701" cy="4363844"/>
          </a:xfrm>
        </p:spPr>
        <p:txBody>
          <a:bodyPr>
            <a:normAutofit/>
          </a:bodyPr>
          <a:lstStyle/>
          <a:p>
            <a:r>
              <a:rPr lang="es-CL" sz="1100" b="1" dirty="0" err="1"/>
              <a:t>Olimpes</a:t>
            </a:r>
            <a:r>
              <a:rPr lang="es-CL" sz="1100" b="1" dirty="0"/>
              <a:t> de </a:t>
            </a:r>
            <a:r>
              <a:rPr lang="es-CL" sz="1100" b="1" dirty="0" err="1"/>
              <a:t>Gouges</a:t>
            </a:r>
            <a:r>
              <a:rPr lang="es-CL" sz="1100" b="1" dirty="0"/>
              <a:t> 1791 “Declaración de los Derechos de la Mujer y la Ciudadanía” </a:t>
            </a:r>
          </a:p>
          <a:p>
            <a:r>
              <a:rPr lang="es-CL" sz="1100" b="1" dirty="0"/>
              <a:t>Mary Wollstonecraft 1792,  “Vindicación de los derechos de la mujer”</a:t>
            </a:r>
          </a:p>
          <a:p>
            <a:r>
              <a:rPr lang="es-CL" sz="1100" b="1" dirty="0"/>
              <a:t>Flora Tristán 1842, vincula las reivindicaciones de la mujer con la lucha obrera</a:t>
            </a:r>
            <a:endParaRPr lang="es-CL" sz="1100" dirty="0"/>
          </a:p>
          <a:p>
            <a:r>
              <a:rPr lang="es-CL" sz="1100" b="1" dirty="0"/>
              <a:t>SUBORDINADAS</a:t>
            </a:r>
          </a:p>
          <a:p>
            <a:r>
              <a:rPr lang="es-CL" sz="1100" b="1" dirty="0"/>
              <a:t>AUTÓNOMAS</a:t>
            </a:r>
          </a:p>
          <a:p>
            <a:r>
              <a:rPr lang="es-CL" sz="1100" b="1" dirty="0"/>
              <a:t>Lideresas burguesía y participación de mujeres obreras, EEUU e Inglaterra </a:t>
            </a:r>
          </a:p>
          <a:p>
            <a:r>
              <a:rPr lang="es-CL" sz="1100" b="1" dirty="0"/>
              <a:t>EEUU Antiesclavistas (Elizabeth </a:t>
            </a:r>
            <a:r>
              <a:rPr lang="es-CL" sz="1100" b="1" dirty="0" err="1"/>
              <a:t>Cady</a:t>
            </a:r>
            <a:r>
              <a:rPr lang="es-CL" sz="1100" b="1" dirty="0"/>
              <a:t> </a:t>
            </a:r>
            <a:r>
              <a:rPr lang="es-CL" sz="1100" b="1" dirty="0" err="1"/>
              <a:t>Stantón</a:t>
            </a:r>
            <a:r>
              <a:rPr lang="es-CL" sz="1100" b="1" dirty="0"/>
              <a:t>)</a:t>
            </a:r>
          </a:p>
          <a:p>
            <a:r>
              <a:rPr lang="es-CL" sz="1100" b="1" dirty="0"/>
              <a:t>1920 enmienda 19 a la Constitución</a:t>
            </a:r>
          </a:p>
          <a:p>
            <a:r>
              <a:rPr lang="es-CL" sz="1100" b="1" dirty="0"/>
              <a:t>Inglaterra </a:t>
            </a:r>
            <a:r>
              <a:rPr lang="es-CL" sz="1100" b="1" dirty="0" err="1"/>
              <a:t>Fabianismo</a:t>
            </a:r>
            <a:endParaRPr lang="es-CL" sz="1100" b="1" dirty="0"/>
          </a:p>
          <a:p>
            <a:r>
              <a:rPr lang="es-CL" sz="1100" b="1" dirty="0"/>
              <a:t>1903 </a:t>
            </a:r>
            <a:r>
              <a:rPr lang="es-CL" sz="1100" b="1" dirty="0" err="1"/>
              <a:t>Woman’s</a:t>
            </a:r>
            <a:r>
              <a:rPr lang="es-CL" sz="1100" b="1" dirty="0"/>
              <a:t> Social and </a:t>
            </a:r>
            <a:r>
              <a:rPr lang="es-CL" sz="1100" b="1" dirty="0" err="1"/>
              <a:t>Political</a:t>
            </a:r>
            <a:r>
              <a:rPr lang="es-CL" sz="1100" b="1" dirty="0"/>
              <a:t> Unión </a:t>
            </a:r>
            <a:r>
              <a:rPr lang="es-CL" sz="1100" b="1" dirty="0" err="1"/>
              <a:t>Emmiline</a:t>
            </a:r>
            <a:r>
              <a:rPr lang="es-CL" sz="1100" b="1" dirty="0"/>
              <a:t> </a:t>
            </a:r>
            <a:r>
              <a:rPr lang="es-CL" sz="1100" b="1" dirty="0" err="1"/>
              <a:t>Pankhurst</a:t>
            </a:r>
            <a:endParaRPr lang="es-CL" sz="1100" b="1" dirty="0"/>
          </a:p>
        </p:txBody>
      </p:sp>
      <p:sp>
        <p:nvSpPr>
          <p:cNvPr id="2" name="Rectángulo 1">
            <a:extLst>
              <a:ext uri="{FF2B5EF4-FFF2-40B4-BE49-F238E27FC236}">
                <a16:creationId xmlns:a16="http://schemas.microsoft.com/office/drawing/2014/main" id="{9F92C95D-05B2-40ED-979A-ACD7DF8D10F1}"/>
              </a:ext>
            </a:extLst>
          </p:cNvPr>
          <p:cNvSpPr/>
          <p:nvPr/>
        </p:nvSpPr>
        <p:spPr>
          <a:xfrm>
            <a:off x="4380781" y="757569"/>
            <a:ext cx="3534489" cy="400110"/>
          </a:xfrm>
          <a:prstGeom prst="rect">
            <a:avLst/>
          </a:prstGeom>
        </p:spPr>
        <p:txBody>
          <a:bodyPr wrap="square">
            <a:spAutoFit/>
          </a:bodyPr>
          <a:lstStyle/>
          <a:p>
            <a:pPr marL="285750" indent="-285750">
              <a:buFont typeface="Arial" panose="020B0604020202020204" pitchFamily="34" charset="0"/>
              <a:buChar char="•"/>
            </a:pPr>
            <a:r>
              <a:rPr lang="es-CL" sz="2000" dirty="0"/>
              <a:t>Las Brujas / las predicadoras</a:t>
            </a:r>
          </a:p>
        </p:txBody>
      </p:sp>
    </p:spTree>
    <p:extLst>
      <p:ext uri="{BB962C8B-B14F-4D97-AF65-F5344CB8AC3E}">
        <p14:creationId xmlns:p14="http://schemas.microsoft.com/office/powerpoint/2010/main" val="1827542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51C216E-B7F1-4B7B-BDF2-FFA38F2F5B6A}"/>
              </a:ext>
            </a:extLst>
          </p:cNvPr>
          <p:cNvSpPr>
            <a:spLocks noGrp="1"/>
          </p:cNvSpPr>
          <p:nvPr>
            <p:ph type="title"/>
          </p:nvPr>
        </p:nvSpPr>
        <p:spPr>
          <a:xfrm>
            <a:off x="4012440" y="5349134"/>
            <a:ext cx="3521122" cy="1286354"/>
          </a:xfrm>
        </p:spPr>
        <p:txBody>
          <a:bodyPr vert="horz" lIns="91440" tIns="45720" rIns="91440" bIns="45720" rtlCol="0">
            <a:normAutofit/>
          </a:bodyPr>
          <a:lstStyle/>
          <a:p>
            <a:pPr algn="r"/>
            <a:r>
              <a:rPr lang="en-US" sz="3200" dirty="0"/>
              <a:t>¿PORQUÉ ESTAMOS HOY AQUÍ?</a:t>
            </a:r>
          </a:p>
        </p:txBody>
      </p:sp>
      <p:pic>
        <p:nvPicPr>
          <p:cNvPr id="7" name="Marcador de contenido 6">
            <a:extLst>
              <a:ext uri="{FF2B5EF4-FFF2-40B4-BE49-F238E27FC236}">
                <a16:creationId xmlns:a16="http://schemas.microsoft.com/office/drawing/2014/main" id="{FD7F057E-BF11-49E7-962C-7F73B4AE871A}"/>
              </a:ext>
            </a:extLst>
          </p:cNvPr>
          <p:cNvPicPr>
            <a:picLocks noGrp="1" noChangeAspect="1"/>
          </p:cNvPicPr>
          <p:nvPr>
            <p:ph idx="1"/>
          </p:nvPr>
        </p:nvPicPr>
        <p:blipFill>
          <a:blip r:embed="rId2"/>
          <a:stretch>
            <a:fillRect/>
          </a:stretch>
        </p:blipFill>
        <p:spPr>
          <a:xfrm>
            <a:off x="8022607" y="3260578"/>
            <a:ext cx="3706813" cy="2279189"/>
          </a:xfrm>
          <a:prstGeom prst="rect">
            <a:avLst/>
          </a:prstGeom>
        </p:spPr>
      </p:pic>
      <p:pic>
        <p:nvPicPr>
          <p:cNvPr id="6" name="Imagen 5">
            <a:extLst>
              <a:ext uri="{FF2B5EF4-FFF2-40B4-BE49-F238E27FC236}">
                <a16:creationId xmlns:a16="http://schemas.microsoft.com/office/drawing/2014/main" id="{99316524-708C-43C3-82C2-BC28F2225ED3}"/>
              </a:ext>
            </a:extLst>
          </p:cNvPr>
          <p:cNvPicPr>
            <a:picLocks noChangeAspect="1"/>
          </p:cNvPicPr>
          <p:nvPr/>
        </p:nvPicPr>
        <p:blipFill rotWithShape="1">
          <a:blip r:embed="rId3">
            <a:extLst>
              <a:ext uri="{28A0092B-C50C-407E-A947-70E740481C1C}">
                <a14:useLocalDpi xmlns:a14="http://schemas.microsoft.com/office/drawing/2010/main" val="0"/>
              </a:ext>
            </a:extLst>
          </a:blip>
          <a:srcRect t="5722" r="1" b="34223"/>
          <a:stretch/>
        </p:blipFill>
        <p:spPr>
          <a:xfrm>
            <a:off x="5527375" y="1751475"/>
            <a:ext cx="1990594" cy="1374782"/>
          </a:xfrm>
          <a:prstGeom prst="rect">
            <a:avLst/>
          </a:prstGeom>
        </p:spPr>
      </p:pic>
      <p:pic>
        <p:nvPicPr>
          <p:cNvPr id="17" name="Imagen 16">
            <a:extLst>
              <a:ext uri="{FF2B5EF4-FFF2-40B4-BE49-F238E27FC236}">
                <a16:creationId xmlns:a16="http://schemas.microsoft.com/office/drawing/2014/main" id="{F0CCAA5F-11B1-4A96-A864-6178DDD523B5}"/>
              </a:ext>
            </a:extLst>
          </p:cNvPr>
          <p:cNvPicPr>
            <a:picLocks noChangeAspect="1"/>
          </p:cNvPicPr>
          <p:nvPr/>
        </p:nvPicPr>
        <p:blipFill rotWithShape="1">
          <a:blip r:embed="rId4">
            <a:extLst>
              <a:ext uri="{28A0092B-C50C-407E-A947-70E740481C1C}">
                <a14:useLocalDpi xmlns:a14="http://schemas.microsoft.com/office/drawing/2010/main" val="0"/>
              </a:ext>
            </a:extLst>
          </a:blip>
          <a:srcRect l="40401" r="17397" b="-3"/>
          <a:stretch/>
        </p:blipFill>
        <p:spPr>
          <a:xfrm>
            <a:off x="630127" y="4499045"/>
            <a:ext cx="1441561" cy="1754697"/>
          </a:xfrm>
          <a:prstGeom prst="rect">
            <a:avLst/>
          </a:prstGeom>
        </p:spPr>
      </p:pic>
      <p:pic>
        <p:nvPicPr>
          <p:cNvPr id="11" name="Imagen 10">
            <a:extLst>
              <a:ext uri="{FF2B5EF4-FFF2-40B4-BE49-F238E27FC236}">
                <a16:creationId xmlns:a16="http://schemas.microsoft.com/office/drawing/2014/main" id="{BF9A0CA5-BFB4-4D57-8E74-2B1CD8763DB0}"/>
              </a:ext>
            </a:extLst>
          </p:cNvPr>
          <p:cNvPicPr>
            <a:picLocks noChangeAspect="1"/>
          </p:cNvPicPr>
          <p:nvPr/>
        </p:nvPicPr>
        <p:blipFill rotWithShape="1">
          <a:blip r:embed="rId5">
            <a:extLst>
              <a:ext uri="{28A0092B-C50C-407E-A947-70E740481C1C}">
                <a14:useLocalDpi xmlns:a14="http://schemas.microsoft.com/office/drawing/2010/main" val="0"/>
              </a:ext>
            </a:extLst>
          </a:blip>
          <a:srcRect l="5391" r="8178"/>
          <a:stretch/>
        </p:blipFill>
        <p:spPr>
          <a:xfrm>
            <a:off x="2315986" y="4499044"/>
            <a:ext cx="1394725" cy="1754697"/>
          </a:xfrm>
          <a:prstGeom prst="rect">
            <a:avLst/>
          </a:prstGeom>
        </p:spPr>
      </p:pic>
      <p:pic>
        <p:nvPicPr>
          <p:cNvPr id="3" name="Imagen 2">
            <a:extLst>
              <a:ext uri="{FF2B5EF4-FFF2-40B4-BE49-F238E27FC236}">
                <a16:creationId xmlns:a16="http://schemas.microsoft.com/office/drawing/2014/main" id="{0FAB8819-1587-4FB5-AE7D-DDCDC9195B81}"/>
              </a:ext>
            </a:extLst>
          </p:cNvPr>
          <p:cNvPicPr>
            <a:picLocks noChangeAspect="1"/>
          </p:cNvPicPr>
          <p:nvPr/>
        </p:nvPicPr>
        <p:blipFill rotWithShape="1">
          <a:blip r:embed="rId6">
            <a:extLst>
              <a:ext uri="{28A0092B-C50C-407E-A947-70E740481C1C}">
                <a14:useLocalDpi xmlns:a14="http://schemas.microsoft.com/office/drawing/2010/main" val="0"/>
              </a:ext>
            </a:extLst>
          </a:blip>
          <a:srcRect t="2383" b="20676"/>
          <a:stretch/>
        </p:blipFill>
        <p:spPr>
          <a:xfrm>
            <a:off x="3895719" y="332451"/>
            <a:ext cx="1563194" cy="1479358"/>
          </a:xfrm>
          <a:prstGeom prst="rect">
            <a:avLst/>
          </a:prstGeom>
        </p:spPr>
      </p:pic>
      <p:pic>
        <p:nvPicPr>
          <p:cNvPr id="28" name="Marcador de contenido 6">
            <a:extLst>
              <a:ext uri="{FF2B5EF4-FFF2-40B4-BE49-F238E27FC236}">
                <a16:creationId xmlns:a16="http://schemas.microsoft.com/office/drawing/2014/main" id="{6AA8D128-4355-4531-B906-84FAE9053BA8}"/>
              </a:ext>
            </a:extLst>
          </p:cNvPr>
          <p:cNvPicPr>
            <a:picLocks noChangeAspect="1"/>
          </p:cNvPicPr>
          <p:nvPr/>
        </p:nvPicPr>
        <p:blipFill rotWithShape="1">
          <a:blip r:embed="rId7">
            <a:extLst>
              <a:ext uri="{28A0092B-C50C-407E-A947-70E740481C1C}">
                <a14:useLocalDpi xmlns:a14="http://schemas.microsoft.com/office/drawing/2010/main" val="0"/>
              </a:ext>
            </a:extLst>
          </a:blip>
          <a:srcRect t="6704" r="2" b="11401"/>
          <a:stretch/>
        </p:blipFill>
        <p:spPr>
          <a:xfrm>
            <a:off x="7701110" y="349520"/>
            <a:ext cx="4028310" cy="2202131"/>
          </a:xfrm>
          <a:prstGeom prst="rect">
            <a:avLst/>
          </a:prstGeom>
        </p:spPr>
      </p:pic>
      <p:pic>
        <p:nvPicPr>
          <p:cNvPr id="40" name="Marcador de contenido 14">
            <a:extLst>
              <a:ext uri="{FF2B5EF4-FFF2-40B4-BE49-F238E27FC236}">
                <a16:creationId xmlns:a16="http://schemas.microsoft.com/office/drawing/2014/main" id="{1E166861-D993-4DDE-874A-F5AEACEEA949}"/>
              </a:ext>
            </a:extLst>
          </p:cNvPr>
          <p:cNvPicPr>
            <a:picLocks noChangeAspect="1"/>
          </p:cNvPicPr>
          <p:nvPr/>
        </p:nvPicPr>
        <p:blipFill rotWithShape="1">
          <a:blip r:embed="rId8">
            <a:extLst>
              <a:ext uri="{28A0092B-C50C-407E-A947-70E740481C1C}">
                <a14:useLocalDpi xmlns:a14="http://schemas.microsoft.com/office/drawing/2010/main" val="0"/>
              </a:ext>
            </a:extLst>
          </a:blip>
          <a:srcRect t="31639" r="3" b="13785"/>
          <a:stretch/>
        </p:blipFill>
        <p:spPr>
          <a:xfrm>
            <a:off x="3955009" y="3359033"/>
            <a:ext cx="3471464" cy="1894630"/>
          </a:xfrm>
          <a:prstGeom prst="rect">
            <a:avLst/>
          </a:prstGeom>
        </p:spPr>
      </p:pic>
      <p:pic>
        <p:nvPicPr>
          <p:cNvPr id="5" name="Imagen 4">
            <a:extLst>
              <a:ext uri="{FF2B5EF4-FFF2-40B4-BE49-F238E27FC236}">
                <a16:creationId xmlns:a16="http://schemas.microsoft.com/office/drawing/2014/main" id="{6983FB37-AE49-4582-BD8B-30F3A6004EA5}"/>
              </a:ext>
            </a:extLst>
          </p:cNvPr>
          <p:cNvPicPr>
            <a:picLocks noChangeAspect="1"/>
          </p:cNvPicPr>
          <p:nvPr/>
        </p:nvPicPr>
        <p:blipFill>
          <a:blip r:embed="rId9"/>
          <a:stretch>
            <a:fillRect/>
          </a:stretch>
        </p:blipFill>
        <p:spPr>
          <a:xfrm>
            <a:off x="298450" y="332451"/>
            <a:ext cx="3144137" cy="2011627"/>
          </a:xfrm>
          <a:prstGeom prst="rect">
            <a:avLst/>
          </a:prstGeom>
        </p:spPr>
      </p:pic>
      <p:pic>
        <p:nvPicPr>
          <p:cNvPr id="8" name="Imagen 7">
            <a:extLst>
              <a:ext uri="{FF2B5EF4-FFF2-40B4-BE49-F238E27FC236}">
                <a16:creationId xmlns:a16="http://schemas.microsoft.com/office/drawing/2014/main" id="{F0633385-9027-40A1-8AA2-B8581C87793E}"/>
              </a:ext>
            </a:extLst>
          </p:cNvPr>
          <p:cNvPicPr>
            <a:picLocks noChangeAspect="1"/>
          </p:cNvPicPr>
          <p:nvPr/>
        </p:nvPicPr>
        <p:blipFill>
          <a:blip r:embed="rId10"/>
          <a:stretch>
            <a:fillRect/>
          </a:stretch>
        </p:blipFill>
        <p:spPr>
          <a:xfrm>
            <a:off x="298450" y="2551651"/>
            <a:ext cx="3144137" cy="1754697"/>
          </a:xfrm>
          <a:prstGeom prst="rect">
            <a:avLst/>
          </a:prstGeom>
        </p:spPr>
      </p:pic>
    </p:spTree>
    <p:extLst>
      <p:ext uri="{BB962C8B-B14F-4D97-AF65-F5344CB8AC3E}">
        <p14:creationId xmlns:p14="http://schemas.microsoft.com/office/powerpoint/2010/main" val="67926401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29AE35A-6084-43F7-A17A-B8283774D32A}"/>
              </a:ext>
            </a:extLst>
          </p:cNvPr>
          <p:cNvPicPr>
            <a:picLocks noChangeAspect="1"/>
          </p:cNvPicPr>
          <p:nvPr/>
        </p:nvPicPr>
        <p:blipFill>
          <a:blip r:embed="rId2"/>
          <a:stretch>
            <a:fillRect/>
          </a:stretch>
        </p:blipFill>
        <p:spPr>
          <a:xfrm>
            <a:off x="7296150" y="17325"/>
            <a:ext cx="4895850" cy="5715000"/>
          </a:xfrm>
          <a:prstGeom prst="ellipse">
            <a:avLst/>
          </a:prstGeom>
          <a:ln>
            <a:noFill/>
          </a:ln>
          <a:effectLst>
            <a:softEdge rad="112500"/>
          </a:effectLst>
        </p:spPr>
      </p:pic>
      <p:sp>
        <p:nvSpPr>
          <p:cNvPr id="2" name="Rectángulo 1">
            <a:extLst>
              <a:ext uri="{FF2B5EF4-FFF2-40B4-BE49-F238E27FC236}">
                <a16:creationId xmlns:a16="http://schemas.microsoft.com/office/drawing/2014/main" id="{9266BA44-8A12-40D5-BA61-56E9EC847273}"/>
              </a:ext>
            </a:extLst>
          </p:cNvPr>
          <p:cNvSpPr/>
          <p:nvPr/>
        </p:nvSpPr>
        <p:spPr>
          <a:xfrm>
            <a:off x="868680" y="243512"/>
            <a:ext cx="6427470" cy="6370975"/>
          </a:xfrm>
          <a:prstGeom prst="rect">
            <a:avLst/>
          </a:prstGeom>
        </p:spPr>
        <p:txBody>
          <a:bodyPr wrap="square">
            <a:spAutoFit/>
          </a:bodyPr>
          <a:lstStyle/>
          <a:p>
            <a:r>
              <a:rPr lang="es-CL" sz="2400" b="1" dirty="0">
                <a:solidFill>
                  <a:schemeClr val="accent4">
                    <a:lumMod val="75000"/>
                  </a:schemeClr>
                </a:solidFill>
              </a:rPr>
              <a:t>No esperéis, señora, que me muestre de acuerdo con vos sobre este punto. Si las personas de vuestro sexo pretenden convertirse en razonables y profundas en sus obras, ¿en qué nos convertiríamos nosotros los hombres, hoy en día tan ligeros y superficiales? Adiós a la superioridad de la que nos sentimos tan orgullosos. Las mujeres dictarían las leyes. Esta revolución sería peligrosa. Así pues, deseo que las Damas no se pongan el birrete de Doctor y que conserven su frivolidad hasta en los escritos. En tanto que carezcan de sentido común serán adorables. Las mujeres sabias de Molière son modelos ridículos. Las que siguen sus pasos son el azote de la sociedad. Las mujeres pueden escribir, pero conviene para la felicidad del mundo que no tengan pretensiones</a:t>
            </a:r>
          </a:p>
        </p:txBody>
      </p:sp>
    </p:spTree>
    <p:extLst>
      <p:ext uri="{BB962C8B-B14F-4D97-AF65-F5344CB8AC3E}">
        <p14:creationId xmlns:p14="http://schemas.microsoft.com/office/powerpoint/2010/main" val="1059609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4E7F69B-2162-466B-BCE3-6F48CEAABDF8}"/>
              </a:ext>
            </a:extLst>
          </p:cNvPr>
          <p:cNvSpPr/>
          <p:nvPr/>
        </p:nvSpPr>
        <p:spPr>
          <a:xfrm>
            <a:off x="714375" y="714375"/>
            <a:ext cx="10887075" cy="4941481"/>
          </a:xfrm>
          <a:prstGeom prst="rect">
            <a:avLst/>
          </a:prstGeom>
        </p:spPr>
        <p:txBody>
          <a:bodyPr wrap="square">
            <a:spAutoFit/>
          </a:bodyPr>
          <a:lstStyle/>
          <a:p>
            <a:pPr algn="ctr" fontAlgn="base">
              <a:lnSpc>
                <a:spcPct val="107000"/>
              </a:lnSpc>
              <a:spcAft>
                <a:spcPts val="0"/>
              </a:spcAft>
            </a:pPr>
            <a:r>
              <a:rPr lang="es-CL" b="1" dirty="0">
                <a:solidFill>
                  <a:srgbClr val="555555"/>
                </a:solidFill>
                <a:ea typeface="Times New Roman" panose="02020603050405020304" pitchFamily="18" charset="0"/>
                <a:cs typeface="Helvetica" panose="020B0604020202020204" pitchFamily="34" charset="0"/>
              </a:rPr>
              <a:t>Antecedentes históricos</a:t>
            </a:r>
            <a:endParaRPr lang="es-CL" dirty="0">
              <a:ea typeface="Calibri" panose="020F0502020204030204" pitchFamily="34" charset="0"/>
              <a:cs typeface="Times New Roman" panose="02020603050405020304" pitchFamily="18" charset="0"/>
            </a:endParaRPr>
          </a:p>
          <a:p>
            <a:pPr fontAlgn="base"/>
            <a:r>
              <a:rPr lang="es-CL" b="1" dirty="0"/>
              <a:t>Las precursoras</a:t>
            </a:r>
            <a:endParaRPr lang="es-CL" dirty="0"/>
          </a:p>
          <a:p>
            <a:pPr fontAlgn="base"/>
            <a:r>
              <a:rPr lang="es-CL" dirty="0"/>
              <a:t>La lucha de la mujer comienza a tener finalidades precisas a partir de la Revolución Francesa, ligada a la ideología igualitaria y racionalista del Iluminismo, y a las nuevas condiciones de trabajo surgidas a partir de la Revolución Industrial. Olimpia de </a:t>
            </a:r>
            <a:r>
              <a:rPr lang="es-CL" dirty="0" err="1"/>
              <a:t>Gouges</a:t>
            </a:r>
            <a:r>
              <a:rPr lang="es-CL" dirty="0"/>
              <a:t>, en su “Declaración de los Derechos de la Mujer y la Ciudadana” (1791), afirma que los “derechos naturales de la mujer están limitados por la tiranía del hombre, situación que debe ser reformada según las leyes de la naturaleza y la razón” (por lo que fue guillotinada por el propio gobierno de Robespierre, al que adhería). En 1792 Mary Wollstonecraft escribe la “Vindicación de los derechos de la mujer”, planteando demandas inusitadas para la época: igualdad de derechos civiles, políticos, laborales y educativos, y derecho al divorcio como libre decisión de las partes. En el s. XIX, Flora Tristán vincula las reivindicaciones de la mujer con las luchas obreras. Publica en 1842 La Unión Obrera, donde presenta el primer proyecto de una Internacional de trabajadores, y expresa “la mujer es la proletaria del proletariado [...] hasta el más oprimido de los hombres quiere oprimir a otro ser: su mujer”. Sobrina de un militar peruano, residió un tiempo en Perú, y su figura es reivindicada especialmente por el feminismo latinoamericano.</a:t>
            </a:r>
          </a:p>
          <a:p>
            <a:pPr fontAlgn="base">
              <a:lnSpc>
                <a:spcPct val="107000"/>
              </a:lnSpc>
              <a:spcBef>
                <a:spcPts val="750"/>
              </a:spcBef>
              <a:spcAft>
                <a:spcPts val="750"/>
              </a:spcAft>
            </a:pPr>
            <a:endParaRPr lang="es-CL" sz="2000" dirty="0">
              <a:solidFill>
                <a:srgbClr val="555555"/>
              </a:solidFill>
              <a:ea typeface="Times New Roman" panose="02020603050405020304" pitchFamily="18" charset="0"/>
              <a:cs typeface="Helvetica" panose="020B0604020202020204" pitchFamily="34" charset="0"/>
            </a:endParaRPr>
          </a:p>
          <a:p>
            <a:pPr fontAlgn="base">
              <a:lnSpc>
                <a:spcPct val="107000"/>
              </a:lnSpc>
              <a:spcBef>
                <a:spcPts val="750"/>
              </a:spcBef>
              <a:spcAft>
                <a:spcPts val="750"/>
              </a:spcAft>
            </a:pPr>
            <a:endParaRPr lang="es-CL"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1065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EC1DB80A-9945-4873-9441-7B15DA088BC7}"/>
              </a:ext>
            </a:extLst>
          </p:cNvPr>
          <p:cNvSpPr>
            <a:spLocks noGrp="1"/>
          </p:cNvSpPr>
          <p:nvPr>
            <p:ph type="title"/>
          </p:nvPr>
        </p:nvSpPr>
        <p:spPr>
          <a:xfrm>
            <a:off x="863029" y="1485900"/>
            <a:ext cx="3416158" cy="4321512"/>
          </a:xfrm>
        </p:spPr>
        <p:txBody>
          <a:bodyPr>
            <a:normAutofit/>
          </a:bodyPr>
          <a:lstStyle/>
          <a:p>
            <a:r>
              <a:rPr lang="es-CL" b="1">
                <a:solidFill>
                  <a:srgbClr val="FFFFFF"/>
                </a:solidFill>
              </a:rPr>
              <a:t>OOLAS  FEMINISTAS</a:t>
            </a:r>
            <a:endParaRPr lang="es-CL" b="1" dirty="0">
              <a:solidFill>
                <a:srgbClr val="FFFFFF"/>
              </a:solidFill>
            </a:endParaRPr>
          </a:p>
        </p:txBody>
      </p:sp>
      <p:graphicFrame>
        <p:nvGraphicFramePr>
          <p:cNvPr id="25" name="Marcador de contenido 5">
            <a:extLst>
              <a:ext uri="{FF2B5EF4-FFF2-40B4-BE49-F238E27FC236}">
                <a16:creationId xmlns:a16="http://schemas.microsoft.com/office/drawing/2014/main" id="{83272DA5-AEAA-484F-BF74-A64C9CF50DE1}"/>
              </a:ext>
            </a:extLst>
          </p:cNvPr>
          <p:cNvGraphicFramePr>
            <a:graphicFrameLocks noGrp="1"/>
          </p:cNvGraphicFramePr>
          <p:nvPr>
            <p:ph idx="1"/>
            <p:extLst>
              <p:ext uri="{D42A27DB-BD31-4B8C-83A1-F6EECF244321}">
                <p14:modId xmlns:p14="http://schemas.microsoft.com/office/powerpoint/2010/main" val="4275337382"/>
              </p:ext>
            </p:extLst>
          </p:nvPr>
        </p:nvGraphicFramePr>
        <p:xfrm>
          <a:off x="3043238" y="257175"/>
          <a:ext cx="8664667" cy="63436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uadroTexto 1">
            <a:extLst>
              <a:ext uri="{FF2B5EF4-FFF2-40B4-BE49-F238E27FC236}">
                <a16:creationId xmlns:a16="http://schemas.microsoft.com/office/drawing/2014/main" id="{3D9842C9-5D53-483C-B2A5-BA71AF9A8A3D}"/>
              </a:ext>
            </a:extLst>
          </p:cNvPr>
          <p:cNvSpPr txBox="1"/>
          <p:nvPr/>
        </p:nvSpPr>
        <p:spPr>
          <a:xfrm>
            <a:off x="642938" y="257175"/>
            <a:ext cx="2943225" cy="3970318"/>
          </a:xfrm>
          <a:prstGeom prst="rect">
            <a:avLst/>
          </a:prstGeom>
          <a:noFill/>
        </p:spPr>
        <p:txBody>
          <a:bodyPr wrap="square" rtlCol="0">
            <a:spAutoFit/>
          </a:bodyPr>
          <a:lstStyle/>
          <a:p>
            <a:endParaRPr lang="es-CL" sz="3600" dirty="0"/>
          </a:p>
          <a:p>
            <a:endParaRPr lang="es-CL" sz="3600" dirty="0"/>
          </a:p>
          <a:p>
            <a:endParaRPr lang="es-CL" sz="3600" dirty="0"/>
          </a:p>
          <a:p>
            <a:endParaRPr lang="es-CL" sz="3600" dirty="0"/>
          </a:p>
          <a:p>
            <a:endParaRPr lang="es-CL" sz="3600" dirty="0"/>
          </a:p>
          <a:p>
            <a:r>
              <a:rPr lang="es-CL" sz="3600" dirty="0"/>
              <a:t>OLAS FEMINISTAS</a:t>
            </a:r>
          </a:p>
        </p:txBody>
      </p:sp>
    </p:spTree>
    <p:extLst>
      <p:ext uri="{BB962C8B-B14F-4D97-AF65-F5344CB8AC3E}">
        <p14:creationId xmlns:p14="http://schemas.microsoft.com/office/powerpoint/2010/main" val="1634586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BC06DC-A8D1-4FA8-968D-B0CE883524B5}"/>
              </a:ext>
            </a:extLst>
          </p:cNvPr>
          <p:cNvSpPr>
            <a:spLocks noGrp="1"/>
          </p:cNvSpPr>
          <p:nvPr>
            <p:ph type="title"/>
          </p:nvPr>
        </p:nvSpPr>
        <p:spPr>
          <a:xfrm>
            <a:off x="4384039" y="365125"/>
            <a:ext cx="7164493" cy="1325563"/>
          </a:xfrm>
        </p:spPr>
        <p:txBody>
          <a:bodyPr vert="horz" lIns="91440" tIns="45720" rIns="91440" bIns="45720" rtlCol="0" anchor="ctr">
            <a:normAutofit/>
          </a:bodyPr>
          <a:lstStyle/>
          <a:p>
            <a:r>
              <a:rPr lang="en-US" b="1" kern="1200" dirty="0">
                <a:solidFill>
                  <a:schemeClr val="tx1"/>
                </a:solidFill>
                <a:latin typeface="+mj-lt"/>
                <a:ea typeface="+mj-ea"/>
                <a:cs typeface="+mj-cs"/>
              </a:rPr>
              <a:t>I   OLA   </a:t>
            </a:r>
            <a:br>
              <a:rPr lang="en-US" b="1" kern="1200" dirty="0">
                <a:solidFill>
                  <a:schemeClr val="tx1"/>
                </a:solidFill>
                <a:latin typeface="+mj-lt"/>
                <a:ea typeface="+mj-ea"/>
                <a:cs typeface="+mj-cs"/>
              </a:rPr>
            </a:br>
            <a:r>
              <a:rPr lang="en-US" b="1" kern="1200" dirty="0">
                <a:solidFill>
                  <a:schemeClr val="tx1"/>
                </a:solidFill>
                <a:latin typeface="+mj-lt"/>
                <a:ea typeface="+mj-ea"/>
                <a:cs typeface="+mj-cs"/>
              </a:rPr>
              <a:t>EL FEMINISMO ILUSTRADO </a:t>
            </a:r>
          </a:p>
        </p:txBody>
      </p:sp>
      <p:sp>
        <p:nvSpPr>
          <p:cNvPr id="5" name="Marcador de contenido 4">
            <a:extLst>
              <a:ext uri="{FF2B5EF4-FFF2-40B4-BE49-F238E27FC236}">
                <a16:creationId xmlns:a16="http://schemas.microsoft.com/office/drawing/2014/main" id="{628DC5F4-55F3-4D8F-B1D2-289067CACE89}"/>
              </a:ext>
            </a:extLst>
          </p:cNvPr>
          <p:cNvSpPr>
            <a:spLocks noGrp="1"/>
          </p:cNvSpPr>
          <p:nvPr>
            <p:ph sz="half" idx="1"/>
          </p:nvPr>
        </p:nvSpPr>
        <p:spPr>
          <a:xfrm>
            <a:off x="4387515" y="2022601"/>
            <a:ext cx="7161017" cy="4154361"/>
          </a:xfrm>
        </p:spPr>
        <p:txBody>
          <a:bodyPr vert="horz" lIns="91440" tIns="45720" rIns="91440" bIns="45720" rtlCol="0">
            <a:normAutofit/>
          </a:bodyPr>
          <a:lstStyle/>
          <a:p>
            <a:pPr marL="0" lvl="0" fontAlgn="base">
              <a:spcBef>
                <a:spcPct val="0"/>
              </a:spcBef>
              <a:spcAft>
                <a:spcPct val="0"/>
              </a:spcAft>
            </a:pPr>
            <a:r>
              <a:rPr lang="en-US" altLang="es-CL" sz="1900" dirty="0"/>
              <a:t>Sus </a:t>
            </a:r>
            <a:r>
              <a:rPr lang="en-US" altLang="es-CL" sz="1900" dirty="0" err="1"/>
              <a:t>principales</a:t>
            </a:r>
            <a:r>
              <a:rPr lang="en-US" altLang="es-CL" sz="1900" dirty="0"/>
              <a:t> </a:t>
            </a:r>
            <a:r>
              <a:rPr lang="en-US" altLang="es-CL" sz="1900" dirty="0" err="1"/>
              <a:t>características</a:t>
            </a:r>
            <a:r>
              <a:rPr lang="en-US" altLang="es-CL" sz="1900" dirty="0"/>
              <a:t> son:</a:t>
            </a:r>
          </a:p>
          <a:p>
            <a:pPr marL="0" lvl="0" fontAlgn="base">
              <a:spcBef>
                <a:spcPct val="0"/>
              </a:spcBef>
              <a:spcAft>
                <a:spcPct val="0"/>
              </a:spcAft>
            </a:pPr>
            <a:r>
              <a:rPr lang="en-US" altLang="es-CL" sz="1900" dirty="0"/>
              <a:t>Se </a:t>
            </a:r>
            <a:r>
              <a:rPr lang="en-US" altLang="es-CL" sz="1900" dirty="0" err="1"/>
              <a:t>extiende</a:t>
            </a:r>
            <a:r>
              <a:rPr lang="en-US" altLang="es-CL" sz="1900" dirty="0"/>
              <a:t> </a:t>
            </a:r>
            <a:r>
              <a:rPr lang="en-US" altLang="es-CL" sz="1900" dirty="0" err="1"/>
              <a:t>desde</a:t>
            </a:r>
            <a:r>
              <a:rPr lang="en-US" altLang="es-CL" sz="1900" dirty="0"/>
              <a:t> la </a:t>
            </a:r>
            <a:r>
              <a:rPr lang="en-US" altLang="es-CL" sz="1900" dirty="0" err="1"/>
              <a:t>Revolución</a:t>
            </a:r>
            <a:r>
              <a:rPr lang="en-US" altLang="es-CL" sz="1900" dirty="0"/>
              <a:t> </a:t>
            </a:r>
            <a:r>
              <a:rPr lang="en-US" altLang="es-CL" sz="1900" dirty="0" err="1"/>
              <a:t>Francesa</a:t>
            </a:r>
            <a:r>
              <a:rPr lang="en-US" altLang="es-CL" sz="1900" dirty="0"/>
              <a:t> hasta </a:t>
            </a:r>
            <a:r>
              <a:rPr lang="en-US" altLang="es-CL" sz="1900" dirty="0" err="1"/>
              <a:t>mediados</a:t>
            </a:r>
            <a:r>
              <a:rPr lang="en-US" altLang="es-CL" sz="1900" dirty="0"/>
              <a:t> del </a:t>
            </a:r>
            <a:r>
              <a:rPr lang="en-US" altLang="es-CL" sz="1900" dirty="0" err="1"/>
              <a:t>siglo</a:t>
            </a:r>
            <a:r>
              <a:rPr lang="en-US" altLang="es-CL" sz="1900" dirty="0"/>
              <a:t> XIX.</a:t>
            </a:r>
          </a:p>
          <a:p>
            <a:pPr marL="0" lvl="0" fontAlgn="base">
              <a:spcBef>
                <a:spcPct val="0"/>
              </a:spcBef>
              <a:spcAft>
                <a:spcPct val="0"/>
              </a:spcAft>
            </a:pPr>
            <a:r>
              <a:rPr lang="en-US" altLang="es-CL" sz="1900" dirty="0"/>
              <a:t>El debate se </a:t>
            </a:r>
            <a:r>
              <a:rPr lang="en-US" altLang="es-CL" sz="1900" dirty="0" err="1"/>
              <a:t>centra</a:t>
            </a:r>
            <a:r>
              <a:rPr lang="en-US" altLang="es-CL" sz="1900" dirty="0"/>
              <a:t> </a:t>
            </a:r>
            <a:r>
              <a:rPr lang="en-US" altLang="es-CL" sz="1900" dirty="0" err="1"/>
              <a:t>en</a:t>
            </a:r>
            <a:r>
              <a:rPr lang="en-US" altLang="es-CL" sz="1900" dirty="0"/>
              <a:t> la </a:t>
            </a:r>
            <a:r>
              <a:rPr lang="en-US" altLang="es-CL" sz="1900" dirty="0" err="1"/>
              <a:t>igualdad</a:t>
            </a:r>
            <a:r>
              <a:rPr lang="en-US" altLang="es-CL" sz="1900" dirty="0"/>
              <a:t> de la </a:t>
            </a:r>
            <a:r>
              <a:rPr lang="en-US" altLang="es-CL" sz="1900" dirty="0" err="1"/>
              <a:t>inteligencia</a:t>
            </a:r>
            <a:r>
              <a:rPr lang="en-US" altLang="es-CL" sz="1900" dirty="0"/>
              <a:t> y la </a:t>
            </a:r>
            <a:r>
              <a:rPr lang="en-US" altLang="es-CL" sz="1900" dirty="0" err="1"/>
              <a:t>reivindicación</a:t>
            </a:r>
            <a:r>
              <a:rPr lang="en-US" altLang="es-CL" sz="1900" dirty="0"/>
              <a:t> de la </a:t>
            </a:r>
            <a:r>
              <a:rPr lang="en-US" altLang="es-CL" sz="1900" dirty="0" err="1"/>
              <a:t>educación</a:t>
            </a:r>
            <a:r>
              <a:rPr lang="en-US" altLang="es-CL" sz="1900" dirty="0"/>
              <a:t>.</a:t>
            </a:r>
          </a:p>
          <a:p>
            <a:pPr marL="0" lvl="0" fontAlgn="base">
              <a:spcBef>
                <a:spcPct val="0"/>
              </a:spcBef>
              <a:spcAft>
                <a:spcPct val="0"/>
              </a:spcAft>
            </a:pPr>
            <a:r>
              <a:rPr lang="en-US" altLang="es-CL" sz="1900" dirty="0" err="1"/>
              <a:t>Fundamenta</a:t>
            </a:r>
            <a:r>
              <a:rPr lang="en-US" altLang="es-CL" sz="1900" dirty="0"/>
              <a:t> sus </a:t>
            </a:r>
            <a:r>
              <a:rPr lang="en-US" altLang="es-CL" sz="1900" dirty="0" err="1"/>
              <a:t>reivindicaciones</a:t>
            </a:r>
            <a:r>
              <a:rPr lang="en-US" altLang="es-CL" sz="1900" dirty="0"/>
              <a:t> </a:t>
            </a:r>
            <a:r>
              <a:rPr lang="en-US" altLang="es-CL" sz="1900" dirty="0" err="1"/>
              <a:t>en</a:t>
            </a:r>
            <a:r>
              <a:rPr lang="en-US" altLang="es-CL" sz="1900" dirty="0"/>
              <a:t> el </a:t>
            </a:r>
            <a:r>
              <a:rPr lang="en-US" altLang="es-CL" sz="1900" dirty="0" err="1"/>
              <a:t>pensamiento</a:t>
            </a:r>
            <a:r>
              <a:rPr lang="en-US" altLang="es-CL" sz="1900" dirty="0"/>
              <a:t> del </a:t>
            </a:r>
            <a:r>
              <a:rPr lang="en-US" altLang="es-CL" sz="1900" dirty="0" err="1"/>
              <a:t>Siglo</a:t>
            </a:r>
            <a:r>
              <a:rPr lang="en-US" altLang="es-CL" sz="1900" dirty="0"/>
              <a:t> de las Luces, a </a:t>
            </a:r>
            <a:r>
              <a:rPr lang="en-US" altLang="es-CL" sz="1900" dirty="0" err="1"/>
              <a:t>pesar</a:t>
            </a:r>
            <a:r>
              <a:rPr lang="en-US" altLang="es-CL" sz="1900" dirty="0"/>
              <a:t> de que </a:t>
            </a:r>
            <a:r>
              <a:rPr lang="en-US" altLang="es-CL" sz="1900" dirty="0" err="1"/>
              <a:t>muchos</a:t>
            </a:r>
            <a:r>
              <a:rPr lang="en-US" altLang="es-CL" sz="1900" dirty="0"/>
              <a:t> </a:t>
            </a:r>
            <a:r>
              <a:rPr lang="en-US" altLang="es-CL" sz="1900" dirty="0" err="1"/>
              <a:t>autores</a:t>
            </a:r>
            <a:r>
              <a:rPr lang="en-US" altLang="es-CL" sz="1900" dirty="0"/>
              <a:t> </a:t>
            </a:r>
            <a:r>
              <a:rPr lang="en-US" altLang="es-CL" sz="1900" dirty="0" err="1"/>
              <a:t>como</a:t>
            </a:r>
            <a:r>
              <a:rPr lang="en-US" altLang="es-CL" sz="1900" dirty="0"/>
              <a:t> Rousseau </a:t>
            </a:r>
            <a:r>
              <a:rPr lang="en-US" altLang="es-CL" sz="1900" dirty="0" err="1"/>
              <a:t>desplazasen</a:t>
            </a:r>
            <a:r>
              <a:rPr lang="en-US" altLang="es-CL" sz="1900" dirty="0"/>
              <a:t> a la </a:t>
            </a:r>
            <a:r>
              <a:rPr lang="en-US" altLang="es-CL" sz="1900" dirty="0" err="1"/>
              <a:t>mujer</a:t>
            </a:r>
            <a:r>
              <a:rPr lang="en-US" altLang="es-CL" sz="1900" dirty="0"/>
              <a:t> a un </a:t>
            </a:r>
            <a:r>
              <a:rPr lang="en-US" altLang="es-CL" sz="1900" dirty="0" err="1"/>
              <a:t>segundo</a:t>
            </a:r>
            <a:r>
              <a:rPr lang="en-US" altLang="es-CL" sz="1900" dirty="0"/>
              <a:t> </a:t>
            </a:r>
            <a:r>
              <a:rPr lang="en-US" altLang="es-CL" sz="1900" dirty="0" err="1"/>
              <a:t>plano</a:t>
            </a:r>
            <a:r>
              <a:rPr lang="en-US" altLang="es-CL" sz="1900" dirty="0"/>
              <a:t> dentro del </a:t>
            </a:r>
            <a:r>
              <a:rPr lang="en-US" altLang="es-CL" sz="1900" dirty="0" err="1"/>
              <a:t>estado</a:t>
            </a:r>
            <a:r>
              <a:rPr lang="en-US" altLang="es-CL" sz="1900" dirty="0"/>
              <a:t> liberal.</a:t>
            </a:r>
          </a:p>
          <a:p>
            <a:pPr marL="0" lvl="0" fontAlgn="base">
              <a:spcBef>
                <a:spcPct val="0"/>
              </a:spcBef>
              <a:spcAft>
                <a:spcPct val="0"/>
              </a:spcAft>
            </a:pPr>
            <a:r>
              <a:rPr lang="en-US" altLang="es-CL" sz="1900" dirty="0"/>
              <a:t>Sus </a:t>
            </a:r>
            <a:r>
              <a:rPr lang="en-US" altLang="es-CL" sz="1900" dirty="0" err="1"/>
              <a:t>autores</a:t>
            </a:r>
            <a:r>
              <a:rPr lang="en-US" altLang="es-CL" sz="1900" dirty="0"/>
              <a:t> clave son </a:t>
            </a:r>
            <a:r>
              <a:rPr lang="en-US" altLang="es-CL" sz="1900" dirty="0" err="1"/>
              <a:t>Poullain</a:t>
            </a:r>
            <a:r>
              <a:rPr lang="en-US" altLang="es-CL" sz="1900" dirty="0"/>
              <a:t> de Barre, </a:t>
            </a:r>
            <a:r>
              <a:rPr lang="en-US" altLang="es-CL" sz="1900" dirty="0" err="1"/>
              <a:t>Olympe</a:t>
            </a:r>
            <a:r>
              <a:rPr lang="en-US" altLang="es-CL" sz="1900" dirty="0"/>
              <a:t> de Gouges y Mary Wollstonecraft, </a:t>
            </a:r>
            <a:r>
              <a:rPr lang="en-US" altLang="es-CL" sz="1900" dirty="0" err="1"/>
              <a:t>así</a:t>
            </a:r>
            <a:r>
              <a:rPr lang="en-US" altLang="es-CL" sz="1900" dirty="0"/>
              <a:t> </a:t>
            </a:r>
            <a:r>
              <a:rPr lang="en-US" altLang="es-CL" sz="1900" dirty="0" err="1"/>
              <a:t>como</a:t>
            </a:r>
            <a:r>
              <a:rPr lang="en-US" altLang="es-CL" sz="1900" dirty="0"/>
              <a:t> las </a:t>
            </a:r>
            <a:r>
              <a:rPr lang="en-US" altLang="es-CL" sz="1900" dirty="0" err="1"/>
              <a:t>ciudadanas</a:t>
            </a:r>
            <a:r>
              <a:rPr lang="en-US" altLang="es-CL" sz="1900" dirty="0"/>
              <a:t> que </a:t>
            </a:r>
            <a:r>
              <a:rPr lang="en-US" altLang="es-CL" sz="1900" dirty="0" err="1"/>
              <a:t>presentaron</a:t>
            </a:r>
            <a:r>
              <a:rPr lang="en-US" altLang="es-CL" sz="1900" dirty="0"/>
              <a:t> </a:t>
            </a:r>
            <a:r>
              <a:rPr lang="en-US" altLang="es-CL" sz="1900" dirty="0" err="1"/>
              <a:t>en</a:t>
            </a:r>
            <a:r>
              <a:rPr lang="en-US" altLang="es-CL" sz="1900" dirty="0"/>
              <a:t> 1789 a la </a:t>
            </a:r>
            <a:r>
              <a:rPr lang="en-US" altLang="es-CL" sz="1900" dirty="0" err="1"/>
              <a:t>Asamblea</a:t>
            </a:r>
            <a:r>
              <a:rPr lang="en-US" altLang="es-CL" sz="1900" dirty="0"/>
              <a:t> </a:t>
            </a:r>
            <a:r>
              <a:rPr lang="en-US" altLang="es-CL" sz="1900" dirty="0" err="1"/>
              <a:t>francesa</a:t>
            </a:r>
            <a:r>
              <a:rPr lang="en-US" altLang="es-CL" sz="1900" dirty="0"/>
              <a:t> </a:t>
            </a:r>
            <a:r>
              <a:rPr lang="en-US" altLang="es-CL" sz="1900" dirty="0" err="1"/>
              <a:t>su</a:t>
            </a:r>
            <a:r>
              <a:rPr lang="en-US" altLang="es-CL" sz="1900" dirty="0"/>
              <a:t> "</a:t>
            </a:r>
            <a:r>
              <a:rPr lang="en-US" altLang="es-CL" sz="1900" dirty="0" err="1"/>
              <a:t>cuaderno</a:t>
            </a:r>
            <a:r>
              <a:rPr lang="en-US" altLang="es-CL" sz="1900" dirty="0"/>
              <a:t> de </a:t>
            </a:r>
            <a:r>
              <a:rPr lang="en-US" altLang="es-CL" sz="1900" dirty="0" err="1"/>
              <a:t>reformas</a:t>
            </a:r>
            <a:r>
              <a:rPr lang="en-US" altLang="es-CL" sz="1900" dirty="0"/>
              <a:t>", que </a:t>
            </a:r>
            <a:r>
              <a:rPr lang="en-US" altLang="es-CL" sz="1900" dirty="0" err="1"/>
              <a:t>incluía</a:t>
            </a:r>
            <a:r>
              <a:rPr lang="en-US" altLang="es-CL" sz="1900" dirty="0"/>
              <a:t> </a:t>
            </a:r>
            <a:r>
              <a:rPr lang="en-US" altLang="es-CL" sz="1900" dirty="0" err="1"/>
              <a:t>ya</a:t>
            </a:r>
            <a:r>
              <a:rPr lang="en-US" altLang="es-CL" sz="1900" dirty="0"/>
              <a:t> el derecho al </a:t>
            </a:r>
            <a:r>
              <a:rPr lang="en-US" altLang="es-CL" sz="1900" dirty="0" err="1"/>
              <a:t>voto</a:t>
            </a:r>
            <a:r>
              <a:rPr lang="en-US" altLang="es-CL" sz="1900" dirty="0"/>
              <a:t>, la </a:t>
            </a:r>
            <a:r>
              <a:rPr lang="en-US" altLang="es-CL" sz="1900" dirty="0" err="1"/>
              <a:t>reforma</a:t>
            </a:r>
            <a:r>
              <a:rPr lang="en-US" altLang="es-CL" sz="1900" dirty="0"/>
              <a:t> de la </a:t>
            </a:r>
            <a:r>
              <a:rPr lang="en-US" altLang="es-CL" sz="1900" dirty="0" err="1"/>
              <a:t>institución</a:t>
            </a:r>
            <a:r>
              <a:rPr lang="en-US" altLang="es-CL" sz="1900" dirty="0"/>
              <a:t> del </a:t>
            </a:r>
            <a:r>
              <a:rPr lang="en-US" altLang="es-CL" sz="1900" dirty="0" err="1"/>
              <a:t>matrimonio</a:t>
            </a:r>
            <a:r>
              <a:rPr lang="en-US" altLang="es-CL" sz="1900" dirty="0"/>
              <a:t> y la custodia de los </a:t>
            </a:r>
            <a:r>
              <a:rPr lang="en-US" altLang="es-CL" sz="1900" dirty="0" err="1"/>
              <a:t>hijos</a:t>
            </a:r>
            <a:r>
              <a:rPr lang="en-US" altLang="es-CL" sz="1900" dirty="0"/>
              <a:t>, </a:t>
            </a:r>
            <a:r>
              <a:rPr lang="en-US" altLang="es-CL" sz="1900" dirty="0" err="1"/>
              <a:t>además</a:t>
            </a:r>
            <a:r>
              <a:rPr lang="en-US" altLang="es-CL" sz="1900" dirty="0"/>
              <a:t> del </a:t>
            </a:r>
            <a:r>
              <a:rPr lang="en-US" altLang="es-CL" sz="1900" dirty="0" err="1"/>
              <a:t>acceso</a:t>
            </a:r>
            <a:r>
              <a:rPr lang="en-US" altLang="es-CL" sz="1900" dirty="0"/>
              <a:t> a la </a:t>
            </a:r>
            <a:r>
              <a:rPr lang="en-US" altLang="es-CL" sz="1900" dirty="0" err="1"/>
              <a:t>instrucción</a:t>
            </a:r>
            <a:r>
              <a:rPr lang="en-US" altLang="es-CL" sz="1900" dirty="0"/>
              <a:t>. ('Cahiers de </a:t>
            </a:r>
            <a:r>
              <a:rPr lang="en-US" altLang="es-CL" sz="1900" dirty="0" err="1"/>
              <a:t>doléances</a:t>
            </a:r>
            <a:r>
              <a:rPr lang="en-US" altLang="es-CL" sz="1900" dirty="0"/>
              <a:t>').</a:t>
            </a:r>
          </a:p>
          <a:p>
            <a:endParaRPr lang="en-US" sz="1900" dirty="0"/>
          </a:p>
        </p:txBody>
      </p:sp>
      <p:pic>
        <p:nvPicPr>
          <p:cNvPr id="7" name="Imagen 6">
            <a:extLst>
              <a:ext uri="{FF2B5EF4-FFF2-40B4-BE49-F238E27FC236}">
                <a16:creationId xmlns:a16="http://schemas.microsoft.com/office/drawing/2014/main" id="{5DCA961A-45E0-4175-8BB2-5D6CD9570A78}"/>
              </a:ext>
            </a:extLst>
          </p:cNvPr>
          <p:cNvPicPr>
            <a:picLocks noChangeAspect="1"/>
          </p:cNvPicPr>
          <p:nvPr/>
        </p:nvPicPr>
        <p:blipFill rotWithShape="1">
          <a:blip r:embed="rId2">
            <a:extLst>
              <a:ext uri="{28A0092B-C50C-407E-A947-70E740481C1C}">
                <a14:useLocalDpi xmlns:a14="http://schemas.microsoft.com/office/drawing/2010/main" val="0"/>
              </a:ext>
            </a:extLst>
          </a:blip>
          <a:srcRect r="-2" b="12050"/>
          <a:stretch/>
        </p:blipFill>
        <p:spPr>
          <a:xfrm>
            <a:off x="480060" y="1591522"/>
            <a:ext cx="3425957" cy="3674474"/>
          </a:xfrm>
          <a:prstGeom prst="rect">
            <a:avLst/>
          </a:prstGeom>
        </p:spPr>
      </p:pic>
    </p:spTree>
    <p:extLst>
      <p:ext uri="{BB962C8B-B14F-4D97-AF65-F5344CB8AC3E}">
        <p14:creationId xmlns:p14="http://schemas.microsoft.com/office/powerpoint/2010/main" val="389873719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otalTime>386</TotalTime>
  <Words>1789</Words>
  <Application>Microsoft Office PowerPoint</Application>
  <PresentationFormat>Panorámica</PresentationFormat>
  <Paragraphs>111</Paragraphs>
  <Slides>17</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17</vt:i4>
      </vt:variant>
    </vt:vector>
  </HeadingPairs>
  <TitlesOfParts>
    <vt:vector size="26" baseType="lpstr">
      <vt:lpstr>Arial</vt:lpstr>
      <vt:lpstr>Calibri</vt:lpstr>
      <vt:lpstr>Calibri Light</vt:lpstr>
      <vt:lpstr>Helvetica</vt:lpstr>
      <vt:lpstr>Helvetica Neue</vt:lpstr>
      <vt:lpstr>inherit</vt:lpstr>
      <vt:lpstr>PT Serif</vt:lpstr>
      <vt:lpstr>Times New Roman</vt:lpstr>
      <vt:lpstr>Office Theme</vt:lpstr>
      <vt:lpstr>MUJER, ACCIÓN MOVILIZADORA. </vt:lpstr>
      <vt:lpstr>¿PORQUÉ ESTAMOS HOY AQUÍ?</vt:lpstr>
      <vt:lpstr>CONCEPTO</vt:lpstr>
      <vt:lpstr>Antecedentes históricos</vt:lpstr>
      <vt:lpstr>¿PORQUÉ ESTAMOS HOY AQUÍ?</vt:lpstr>
      <vt:lpstr>Presentación de PowerPoint</vt:lpstr>
      <vt:lpstr>Presentación de PowerPoint</vt:lpstr>
      <vt:lpstr>OOLAS  FEMINISTAS</vt:lpstr>
      <vt:lpstr>I   OLA    EL FEMINISMO ILUSTRADO </vt:lpstr>
      <vt:lpstr>II   OLA  EL SUFRAGISMO O LIBERALISMO</vt:lpstr>
      <vt:lpstr> III Feminismo Contemporáneo </vt:lpstr>
      <vt:lpstr>EL MARXISMO Y EL FEMINISMO  MARX ENGELS BEBEL ZETKIN KOLLONTAI  </vt:lpstr>
      <vt:lpstr>PROXIMOS Y DISTANTES</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MUJER, ACCIÓN MOVILIZADORA.</dc:title>
  <dc:creator>Monica Berrios</dc:creator>
  <cp:lastModifiedBy>Monica Berrios</cp:lastModifiedBy>
  <cp:revision>72</cp:revision>
  <dcterms:created xsi:type="dcterms:W3CDTF">2018-08-19T01:45:41Z</dcterms:created>
  <dcterms:modified xsi:type="dcterms:W3CDTF">2018-08-25T02:29:33Z</dcterms:modified>
</cp:coreProperties>
</file>